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3" r:id="rId4"/>
    <p:sldId id="259" r:id="rId5"/>
    <p:sldId id="264" r:id="rId6"/>
    <p:sldId id="265" r:id="rId7"/>
    <p:sldId id="266" r:id="rId8"/>
    <p:sldId id="267" r:id="rId9"/>
    <p:sldId id="268" r:id="rId10"/>
    <p:sldId id="269" r:id="rId11"/>
    <p:sldId id="270" r:id="rId12"/>
    <p:sldId id="271" r:id="rId13"/>
    <p:sldId id="272" r:id="rId14"/>
    <p:sldId id="260" r:id="rId15"/>
    <p:sldId id="273" r:id="rId16"/>
    <p:sldId id="274" r:id="rId17"/>
    <p:sldId id="261" r:id="rId18"/>
    <p:sldId id="262" r:id="rId19"/>
    <p:sldId id="275" r:id="rId20"/>
    <p:sldId id="276"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820915-D63D-4DE9-8A00-96652516F6F0}" type="datetimeFigureOut">
              <a:rPr lang="en-US" smtClean="0">
                <a:solidFill>
                  <a:prstClr val="black">
                    <a:tint val="75000"/>
                  </a:prstClr>
                </a:solidFill>
              </a:rPr>
              <a:pPr/>
              <a:t>7/20/2016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3083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820915-D63D-4DE9-8A00-96652516F6F0}" type="datetimeFigureOut">
              <a:rPr lang="en-US" smtClean="0">
                <a:solidFill>
                  <a:prstClr val="black">
                    <a:tint val="75000"/>
                  </a:prstClr>
                </a:solidFill>
              </a:rPr>
              <a:pPr/>
              <a:t>7/20/2016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06125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820915-D63D-4DE9-8A00-96652516F6F0}" type="datetimeFigureOut">
              <a:rPr lang="en-US" smtClean="0">
                <a:solidFill>
                  <a:prstClr val="black">
                    <a:tint val="75000"/>
                  </a:prstClr>
                </a:solidFill>
              </a:rPr>
              <a:pPr/>
              <a:t>7/20/2016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1781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820915-D63D-4DE9-8A00-96652516F6F0}" type="datetimeFigureOut">
              <a:rPr lang="en-US" smtClean="0">
                <a:solidFill>
                  <a:prstClr val="black">
                    <a:tint val="75000"/>
                  </a:prstClr>
                </a:solidFill>
              </a:rPr>
              <a:pPr/>
              <a:t>7/20/2016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057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820915-D63D-4DE9-8A00-96652516F6F0}" type="datetimeFigureOut">
              <a:rPr lang="en-US" smtClean="0">
                <a:solidFill>
                  <a:prstClr val="black">
                    <a:tint val="75000"/>
                  </a:prstClr>
                </a:solidFill>
              </a:rPr>
              <a:pPr/>
              <a:t>7/20/2016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67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820915-D63D-4DE9-8A00-96652516F6F0}" type="datetimeFigureOut">
              <a:rPr lang="en-US" smtClean="0">
                <a:solidFill>
                  <a:prstClr val="black">
                    <a:tint val="75000"/>
                  </a:prstClr>
                </a:solidFill>
              </a:rPr>
              <a:pPr/>
              <a:t>7/20/2016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24391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820915-D63D-4DE9-8A00-96652516F6F0}" type="datetimeFigureOut">
              <a:rPr lang="en-US" smtClean="0">
                <a:solidFill>
                  <a:prstClr val="black">
                    <a:tint val="75000"/>
                  </a:prstClr>
                </a:solidFill>
              </a:rPr>
              <a:pPr/>
              <a:t>7/20/2016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83853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820915-D63D-4DE9-8A00-96652516F6F0}" type="datetimeFigureOut">
              <a:rPr lang="en-US" smtClean="0">
                <a:solidFill>
                  <a:prstClr val="black">
                    <a:tint val="75000"/>
                  </a:prstClr>
                </a:solidFill>
              </a:rPr>
              <a:pPr/>
              <a:t>7/20/2016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92580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820915-D63D-4DE9-8A00-96652516F6F0}" type="datetimeFigureOut">
              <a:rPr lang="en-US" smtClean="0">
                <a:solidFill>
                  <a:prstClr val="black">
                    <a:tint val="75000"/>
                  </a:prstClr>
                </a:solidFill>
              </a:rPr>
              <a:pPr/>
              <a:t>7/20/2016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30503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820915-D63D-4DE9-8A00-96652516F6F0}" type="datetimeFigureOut">
              <a:rPr lang="en-US" smtClean="0">
                <a:solidFill>
                  <a:prstClr val="black">
                    <a:tint val="75000"/>
                  </a:prstClr>
                </a:solidFill>
              </a:rPr>
              <a:pPr/>
              <a:t>7/20/2016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66615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820915-D63D-4DE9-8A00-96652516F6F0}" type="datetimeFigureOut">
              <a:rPr lang="en-US" smtClean="0">
                <a:solidFill>
                  <a:prstClr val="black">
                    <a:tint val="75000"/>
                  </a:prstClr>
                </a:solidFill>
              </a:rPr>
              <a:pPr/>
              <a:t>7/20/2016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9132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820915-D63D-4DE9-8A00-96652516F6F0}" type="datetimeFigureOut">
              <a:rPr lang="en-US" smtClean="0">
                <a:solidFill>
                  <a:prstClr val="black">
                    <a:tint val="75000"/>
                  </a:prstClr>
                </a:solidFill>
              </a:rPr>
              <a:pPr/>
              <a:t>7/20/2016</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368014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09399"/>
            <a:ext cx="9144000" cy="1911782"/>
          </a:xfrm>
        </p:spPr>
        <p:txBody>
          <a:bodyPr>
            <a:normAutofit fontScale="90000"/>
          </a:bodyPr>
          <a:lstStyle/>
          <a:p>
            <a:r>
              <a:rPr lang="en-US" b="1" dirty="0" smtClean="0">
                <a:solidFill>
                  <a:schemeClr val="accent2"/>
                </a:solidFill>
              </a:rPr>
              <a:t>2016-2017</a:t>
            </a:r>
            <a:br>
              <a:rPr lang="en-US" b="1" dirty="0" smtClean="0">
                <a:solidFill>
                  <a:schemeClr val="accent2"/>
                </a:solidFill>
              </a:rPr>
            </a:br>
            <a:r>
              <a:rPr lang="en-US" b="1" dirty="0" smtClean="0">
                <a:solidFill>
                  <a:schemeClr val="accent2"/>
                </a:solidFill>
              </a:rPr>
              <a:t>Volunteer State Book Award</a:t>
            </a:r>
            <a:r>
              <a:rPr lang="en-US" b="1" dirty="0">
                <a:solidFill>
                  <a:schemeClr val="accent2"/>
                </a:solidFill>
              </a:rPr>
              <a:t/>
            </a:r>
            <a:br>
              <a:rPr lang="en-US" b="1" dirty="0">
                <a:solidFill>
                  <a:schemeClr val="accent2"/>
                </a:solidFill>
              </a:rPr>
            </a:br>
            <a:r>
              <a:rPr lang="en-US" b="1" dirty="0" smtClean="0">
                <a:solidFill>
                  <a:schemeClr val="accent2"/>
                </a:solidFill>
              </a:rPr>
              <a:t>High School Division</a:t>
            </a:r>
            <a:endParaRPr lang="en-US" b="1" dirty="0">
              <a:solidFill>
                <a:schemeClr val="accent2"/>
              </a:solidFill>
            </a:endParaRPr>
          </a:p>
        </p:txBody>
      </p:sp>
      <p:sp>
        <p:nvSpPr>
          <p:cNvPr id="3" name="Subtitle 2"/>
          <p:cNvSpPr>
            <a:spLocks noGrp="1"/>
          </p:cNvSpPr>
          <p:nvPr>
            <p:ph type="subTitle" idx="1"/>
          </p:nvPr>
        </p:nvSpPr>
        <p:spPr/>
        <p:txBody>
          <a:bodyPr>
            <a:normAutofit/>
          </a:bodyPr>
          <a:lstStyle/>
          <a:p>
            <a:endParaRPr lang="en-US" sz="2800" dirty="0" smtClean="0"/>
          </a:p>
        </p:txBody>
      </p:sp>
      <p:pic>
        <p:nvPicPr>
          <p:cNvPr id="4" name="Picture 3" descr="vsba.gif"/>
          <p:cNvPicPr>
            <a:picLocks noChangeAspect="1"/>
          </p:cNvPicPr>
          <p:nvPr/>
        </p:nvPicPr>
        <p:blipFill>
          <a:blip r:embed="rId2" cstate="print"/>
          <a:stretch>
            <a:fillRect/>
          </a:stretch>
        </p:blipFill>
        <p:spPr>
          <a:xfrm>
            <a:off x="87888" y="5229225"/>
            <a:ext cx="1666875" cy="1628775"/>
          </a:xfrm>
          <a:prstGeom prst="rect">
            <a:avLst/>
          </a:prstGeom>
        </p:spPr>
      </p:pic>
      <p:pic>
        <p:nvPicPr>
          <p:cNvPr id="5" name="Picture 4" descr="vsba.gif"/>
          <p:cNvPicPr>
            <a:picLocks noChangeAspect="1"/>
          </p:cNvPicPr>
          <p:nvPr/>
        </p:nvPicPr>
        <p:blipFill>
          <a:blip r:embed="rId2" cstate="print"/>
          <a:stretch>
            <a:fillRect/>
          </a:stretch>
        </p:blipFill>
        <p:spPr>
          <a:xfrm>
            <a:off x="10437237" y="5229224"/>
            <a:ext cx="1666875" cy="1628775"/>
          </a:xfrm>
          <a:prstGeom prst="rect">
            <a:avLst/>
          </a:prstGeom>
        </p:spPr>
      </p:pic>
    </p:spTree>
    <p:extLst>
      <p:ext uri="{BB962C8B-B14F-4D97-AF65-F5344CB8AC3E}">
        <p14:creationId xmlns:p14="http://schemas.microsoft.com/office/powerpoint/2010/main" val="954040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We were liars</a:t>
            </a:r>
            <a:br>
              <a:rPr lang="en-US" b="1" i="1" dirty="0" smtClean="0"/>
            </a:br>
            <a:r>
              <a:rPr lang="en-US" b="1" dirty="0" smtClean="0"/>
              <a:t>by e. </a:t>
            </a:r>
            <a:r>
              <a:rPr lang="en-US" b="1" dirty="0" err="1" smtClean="0"/>
              <a:t>lockhart</a:t>
            </a:r>
            <a:endParaRPr lang="en-US" b="1" i="1" dirty="0"/>
          </a:p>
        </p:txBody>
      </p:sp>
      <p:sp>
        <p:nvSpPr>
          <p:cNvPr id="3" name="Content Placeholder 2"/>
          <p:cNvSpPr>
            <a:spLocks noGrp="1"/>
          </p:cNvSpPr>
          <p:nvPr>
            <p:ph sz="half" idx="1"/>
          </p:nvPr>
        </p:nvSpPr>
        <p:spPr/>
        <p:txBody>
          <a:bodyPr/>
          <a:lstStyle/>
          <a:p>
            <a:endParaRPr lang="en-US" dirty="0"/>
          </a:p>
        </p:txBody>
      </p:sp>
      <p:sp>
        <p:nvSpPr>
          <p:cNvPr id="4" name="Content Placeholder 3"/>
          <p:cNvSpPr>
            <a:spLocks noGrp="1"/>
          </p:cNvSpPr>
          <p:nvPr>
            <p:ph sz="half" idx="2"/>
          </p:nvPr>
        </p:nvSpPr>
        <p:spPr/>
        <p:txBody>
          <a:bodyPr/>
          <a:lstStyle/>
          <a:p>
            <a:r>
              <a:rPr lang="en-US" dirty="0" smtClean="0"/>
              <a:t>While spending </a:t>
            </a:r>
            <a:r>
              <a:rPr lang="en-US" dirty="0"/>
              <a:t>the summers on her family's private island off the coast of Massachusetts with her cousins and </a:t>
            </a:r>
            <a:r>
              <a:rPr lang="en-US" dirty="0" smtClean="0"/>
              <a:t>their friend </a:t>
            </a:r>
            <a:r>
              <a:rPr lang="en-US" dirty="0"/>
              <a:t>Gat, </a:t>
            </a:r>
            <a:r>
              <a:rPr lang="en-US" dirty="0" smtClean="0"/>
              <a:t>Cadence </a:t>
            </a:r>
            <a:r>
              <a:rPr lang="en-US" dirty="0"/>
              <a:t>struggles to remember what happened during her fifteenth </a:t>
            </a:r>
            <a:r>
              <a:rPr lang="en-US" dirty="0" smtClean="0"/>
              <a:t>summer when she woke up on beach barely clothed and badly injured. </a:t>
            </a:r>
            <a:endParaRPr lang="en-US" dirty="0"/>
          </a:p>
          <a:p>
            <a:endParaRPr lang="en-US" dirty="0"/>
          </a:p>
        </p:txBody>
      </p:sp>
      <p:pic>
        <p:nvPicPr>
          <p:cNvPr id="7170" name="Picture 2" descr="cover_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3394" y="1825625"/>
            <a:ext cx="2877868"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5478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I’ll Give You the </a:t>
            </a:r>
            <a:r>
              <a:rPr lang="en-US" b="1" i="1" dirty="0" smtClean="0"/>
              <a:t>Sun</a:t>
            </a:r>
            <a:r>
              <a:rPr lang="en-US" b="1" dirty="0" smtClean="0"/>
              <a:t/>
            </a:r>
            <a:br>
              <a:rPr lang="en-US" b="1" dirty="0" smtClean="0"/>
            </a:br>
            <a:r>
              <a:rPr lang="en-US" b="1" dirty="0" smtClean="0"/>
              <a:t>by </a:t>
            </a:r>
            <a:r>
              <a:rPr lang="en-US" b="1" dirty="0" err="1" smtClean="0"/>
              <a:t>Jandy</a:t>
            </a:r>
            <a:r>
              <a:rPr lang="en-US" b="1" dirty="0" smtClean="0"/>
              <a:t> Nelson</a:t>
            </a:r>
            <a:endParaRPr lang="en-US" b="1" dirty="0"/>
          </a:p>
        </p:txBody>
      </p:sp>
      <p:sp>
        <p:nvSpPr>
          <p:cNvPr id="3" name="Content Placeholder 2"/>
          <p:cNvSpPr>
            <a:spLocks noGrp="1"/>
          </p:cNvSpPr>
          <p:nvPr>
            <p:ph sz="half" idx="1"/>
          </p:nvPr>
        </p:nvSpPr>
        <p:spPr/>
        <p:txBody>
          <a:bodyPr/>
          <a:lstStyle/>
          <a:p>
            <a:r>
              <a:rPr lang="en-US" dirty="0" smtClean="0"/>
              <a:t>Twins Noah and Jude are inseparable until a tragedy strikes the family and alters their relationship with each other in dramatic fashion. </a:t>
            </a:r>
            <a:endParaRPr lang="en-US" dirty="0"/>
          </a:p>
        </p:txBody>
      </p:sp>
      <p:sp>
        <p:nvSpPr>
          <p:cNvPr id="4" name="Content Placeholder 3"/>
          <p:cNvSpPr>
            <a:spLocks noGrp="1"/>
          </p:cNvSpPr>
          <p:nvPr>
            <p:ph sz="half" idx="2"/>
          </p:nvPr>
        </p:nvSpPr>
        <p:spPr/>
        <p:txBody>
          <a:bodyPr/>
          <a:lstStyle/>
          <a:p>
            <a:endParaRPr lang="en-US"/>
          </a:p>
        </p:txBody>
      </p:sp>
      <p:pic>
        <p:nvPicPr>
          <p:cNvPr id="8194" name="Picture 2" descr="cover_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49605" y="1825625"/>
            <a:ext cx="2870275"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5685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All the Bright </a:t>
            </a:r>
            <a:r>
              <a:rPr lang="en-US" b="1" i="1" dirty="0" smtClean="0"/>
              <a:t>Places</a:t>
            </a:r>
            <a:r>
              <a:rPr lang="en-US" b="1" dirty="0" smtClean="0"/>
              <a:t/>
            </a:r>
            <a:br>
              <a:rPr lang="en-US" b="1" dirty="0" smtClean="0"/>
            </a:br>
            <a:r>
              <a:rPr lang="en-US" b="1" dirty="0" smtClean="0"/>
              <a:t>by Jennifer Niven</a:t>
            </a:r>
            <a:endParaRPr lang="en-US" b="1" dirty="0"/>
          </a:p>
        </p:txBody>
      </p:sp>
      <p:sp>
        <p:nvSpPr>
          <p:cNvPr id="3" name="Content Placeholder 2"/>
          <p:cNvSpPr>
            <a:spLocks noGrp="1"/>
          </p:cNvSpPr>
          <p:nvPr>
            <p:ph sz="half" idx="1"/>
          </p:nvPr>
        </p:nvSpPr>
        <p:spPr/>
        <p:txBody>
          <a:bodyPr/>
          <a:lstStyle/>
          <a:p>
            <a:endParaRPr lang="en-US" dirty="0"/>
          </a:p>
        </p:txBody>
      </p:sp>
      <p:sp>
        <p:nvSpPr>
          <p:cNvPr id="4" name="Content Placeholder 3"/>
          <p:cNvSpPr>
            <a:spLocks noGrp="1"/>
          </p:cNvSpPr>
          <p:nvPr>
            <p:ph sz="half" idx="2"/>
          </p:nvPr>
        </p:nvSpPr>
        <p:spPr/>
        <p:txBody>
          <a:bodyPr/>
          <a:lstStyle/>
          <a:p>
            <a:r>
              <a:rPr lang="en-US" dirty="0" smtClean="0"/>
              <a:t>When Theodore </a:t>
            </a:r>
            <a:r>
              <a:rPr lang="en-US" dirty="0"/>
              <a:t>and </a:t>
            </a:r>
            <a:r>
              <a:rPr lang="en-US" dirty="0" smtClean="0"/>
              <a:t>Violet </a:t>
            </a:r>
            <a:r>
              <a:rPr lang="en-US" dirty="0"/>
              <a:t>meet on the ledge of the bell tower at school</a:t>
            </a:r>
            <a:r>
              <a:rPr lang="en-US" dirty="0" smtClean="0"/>
              <a:t>, it's </a:t>
            </a:r>
            <a:r>
              <a:rPr lang="en-US" dirty="0"/>
              <a:t>the beginning of an unlikely </a:t>
            </a:r>
            <a:r>
              <a:rPr lang="en-US" dirty="0" smtClean="0"/>
              <a:t>relationship. They begin </a:t>
            </a:r>
            <a:r>
              <a:rPr lang="en-US" dirty="0"/>
              <a:t>a journey to discover the "natural wonders" of the state of </a:t>
            </a:r>
            <a:r>
              <a:rPr lang="en-US" dirty="0" smtClean="0"/>
              <a:t>Indiana </a:t>
            </a:r>
            <a:r>
              <a:rPr lang="en-US" dirty="0"/>
              <a:t>and </a:t>
            </a:r>
            <a:r>
              <a:rPr lang="en-US" dirty="0" smtClean="0"/>
              <a:t>develop desperate </a:t>
            </a:r>
            <a:r>
              <a:rPr lang="en-US" dirty="0"/>
              <a:t>desire to heal and save one </a:t>
            </a:r>
            <a:r>
              <a:rPr lang="en-US" dirty="0" smtClean="0"/>
              <a:t>another from depression.</a:t>
            </a:r>
            <a:endParaRPr lang="en-US" dirty="0"/>
          </a:p>
        </p:txBody>
      </p:sp>
      <p:pic>
        <p:nvPicPr>
          <p:cNvPr id="9218" name="Picture 2" descr="cover_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0292" y="1825625"/>
            <a:ext cx="2877416" cy="43621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3113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The Kiss of Deception</a:t>
            </a:r>
            <a:r>
              <a:rPr lang="en-US" b="1" dirty="0" smtClean="0"/>
              <a:t/>
            </a:r>
            <a:br>
              <a:rPr lang="en-US" b="1" dirty="0" smtClean="0"/>
            </a:br>
            <a:r>
              <a:rPr lang="en-US" b="1" dirty="0" smtClean="0"/>
              <a:t>by Mary Pearson</a:t>
            </a:r>
            <a:endParaRPr lang="en-US" b="1" dirty="0"/>
          </a:p>
        </p:txBody>
      </p:sp>
      <p:sp>
        <p:nvSpPr>
          <p:cNvPr id="3" name="Content Placeholder 2"/>
          <p:cNvSpPr>
            <a:spLocks noGrp="1"/>
          </p:cNvSpPr>
          <p:nvPr>
            <p:ph sz="half" idx="1"/>
          </p:nvPr>
        </p:nvSpPr>
        <p:spPr/>
        <p:txBody>
          <a:bodyPr>
            <a:normAutofit fontScale="92500"/>
          </a:bodyPr>
          <a:lstStyle/>
          <a:p>
            <a:endParaRPr lang="en-US" dirty="0"/>
          </a:p>
        </p:txBody>
      </p:sp>
      <p:sp>
        <p:nvSpPr>
          <p:cNvPr id="4" name="Content Placeholder 3"/>
          <p:cNvSpPr>
            <a:spLocks noGrp="1"/>
          </p:cNvSpPr>
          <p:nvPr>
            <p:ph sz="half" idx="2"/>
          </p:nvPr>
        </p:nvSpPr>
        <p:spPr/>
        <p:txBody>
          <a:bodyPr>
            <a:normAutofit fontScale="92500"/>
          </a:bodyPr>
          <a:lstStyle/>
          <a:p>
            <a:r>
              <a:rPr lang="en-US" dirty="0"/>
              <a:t>On the morning of her wedding, Princess Lia flees to a distant village. She settles into a new life, intrigued when two mysterious and handsome strangers arrive--and unaware that one is the jilted prince and the other an assassin sent to kill her. Deception abounds, and Lia finds herself on the brink of unlocking perilous secrets--even as she finds herself falling in </a:t>
            </a:r>
            <a:r>
              <a:rPr lang="en-US" dirty="0" smtClean="0"/>
              <a:t>love.</a:t>
            </a:r>
            <a:endParaRPr lang="en-US" dirty="0"/>
          </a:p>
        </p:txBody>
      </p:sp>
      <p:pic>
        <p:nvPicPr>
          <p:cNvPr id="10242" name="Picture 2" descr="cover_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825625"/>
            <a:ext cx="2879725" cy="43656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9024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b="1" i="1" dirty="0"/>
              <a:t>Positive : Surviving My Bullies, Finding Hope, and Living to Change the </a:t>
            </a:r>
            <a:r>
              <a:rPr lang="en-US" sz="3600" b="1" i="1" dirty="0" smtClean="0"/>
              <a:t>World</a:t>
            </a:r>
            <a:br>
              <a:rPr lang="en-US" sz="3600" b="1" i="1" dirty="0" smtClean="0"/>
            </a:br>
            <a:r>
              <a:rPr lang="en-US" sz="3600" b="1" dirty="0" smtClean="0"/>
              <a:t>by Paige </a:t>
            </a:r>
            <a:r>
              <a:rPr lang="en-US" sz="3600" b="1" dirty="0" err="1" smtClean="0"/>
              <a:t>Rawl</a:t>
            </a:r>
            <a:endParaRPr lang="en-US" sz="3600" b="1" dirty="0"/>
          </a:p>
        </p:txBody>
      </p:sp>
      <p:sp>
        <p:nvSpPr>
          <p:cNvPr id="3" name="Content Placeholder 2"/>
          <p:cNvSpPr>
            <a:spLocks noGrp="1"/>
          </p:cNvSpPr>
          <p:nvPr>
            <p:ph sz="half" idx="1"/>
          </p:nvPr>
        </p:nvSpPr>
        <p:spPr/>
        <p:txBody>
          <a:bodyPr/>
          <a:lstStyle/>
          <a:p>
            <a:r>
              <a:rPr lang="en-US" dirty="0" smtClean="0"/>
              <a:t>The author writes about her </a:t>
            </a:r>
            <a:r>
              <a:rPr lang="en-US" dirty="0"/>
              <a:t>experiences of bullying, being HIV positive and surviving the experiences to become a force for positive change in </a:t>
            </a:r>
            <a:r>
              <a:rPr lang="en-US" dirty="0" smtClean="0"/>
              <a:t>the world.</a:t>
            </a:r>
            <a:endParaRPr lang="en-US" dirty="0"/>
          </a:p>
        </p:txBody>
      </p:sp>
      <p:sp>
        <p:nvSpPr>
          <p:cNvPr id="4" name="Content Placeholder 3"/>
          <p:cNvSpPr>
            <a:spLocks noGrp="1"/>
          </p:cNvSpPr>
          <p:nvPr>
            <p:ph sz="half" idx="2"/>
          </p:nvPr>
        </p:nvSpPr>
        <p:spPr/>
        <p:txBody>
          <a:bodyPr/>
          <a:lstStyle/>
          <a:p>
            <a:endParaRPr lang="en-US" dirty="0"/>
          </a:p>
        </p:txBody>
      </p:sp>
      <p:pic>
        <p:nvPicPr>
          <p:cNvPr id="9220" name="Picture 4" descr="cover_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9957" y="1825625"/>
            <a:ext cx="2877868"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74979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Fangirl</a:t>
            </a:r>
            <a:r>
              <a:rPr lang="en-US" b="1" dirty="0" smtClean="0"/>
              <a:t/>
            </a:r>
            <a:br>
              <a:rPr lang="en-US" b="1" dirty="0" smtClean="0"/>
            </a:br>
            <a:r>
              <a:rPr lang="en-US" b="1" dirty="0" smtClean="0"/>
              <a:t>by Rainbow Rowell</a:t>
            </a:r>
            <a:endParaRPr lang="en-US" b="1" dirty="0"/>
          </a:p>
        </p:txBody>
      </p:sp>
      <p:sp>
        <p:nvSpPr>
          <p:cNvPr id="3" name="Content Placeholder 2"/>
          <p:cNvSpPr>
            <a:spLocks noGrp="1"/>
          </p:cNvSpPr>
          <p:nvPr>
            <p:ph sz="half" idx="1"/>
          </p:nvPr>
        </p:nvSpPr>
        <p:spPr/>
        <p:txBody>
          <a:bodyPr/>
          <a:lstStyle/>
          <a:p>
            <a:endParaRPr lang="en-US" dirty="0"/>
          </a:p>
        </p:txBody>
      </p:sp>
      <p:sp>
        <p:nvSpPr>
          <p:cNvPr id="4" name="Content Placeholder 3"/>
          <p:cNvSpPr>
            <a:spLocks noGrp="1"/>
          </p:cNvSpPr>
          <p:nvPr>
            <p:ph sz="half" idx="2"/>
          </p:nvPr>
        </p:nvSpPr>
        <p:spPr/>
        <p:txBody>
          <a:bodyPr/>
          <a:lstStyle/>
          <a:p>
            <a:r>
              <a:rPr lang="en-US" dirty="0"/>
              <a:t>Cath, a </a:t>
            </a:r>
            <a:r>
              <a:rPr lang="en-US" dirty="0" smtClean="0"/>
              <a:t>popular author of fan-fiction, drifts apart from her twin sister and struggles </a:t>
            </a:r>
            <a:r>
              <a:rPr lang="en-US" dirty="0"/>
              <a:t>to survive on her own in her first year of </a:t>
            </a:r>
            <a:r>
              <a:rPr lang="en-US" dirty="0" smtClean="0"/>
              <a:t>college while coping with </a:t>
            </a:r>
            <a:r>
              <a:rPr lang="en-US" dirty="0"/>
              <a:t>a surly roommate, </a:t>
            </a:r>
            <a:r>
              <a:rPr lang="en-US" dirty="0" smtClean="0"/>
              <a:t>falling in love, and </a:t>
            </a:r>
            <a:r>
              <a:rPr lang="en-US" dirty="0"/>
              <a:t>worrying about her fragile father.</a:t>
            </a:r>
          </a:p>
        </p:txBody>
      </p:sp>
      <p:pic>
        <p:nvPicPr>
          <p:cNvPr id="11266" name="Picture 2" descr="cover_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5123" y="1825625"/>
            <a:ext cx="2870275"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55765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The Winner’s Curse</a:t>
            </a:r>
            <a:r>
              <a:rPr lang="en-US" b="1" dirty="0" smtClean="0"/>
              <a:t/>
            </a:r>
            <a:br>
              <a:rPr lang="en-US" b="1" dirty="0" smtClean="0"/>
            </a:br>
            <a:r>
              <a:rPr lang="en-US" b="1" dirty="0" smtClean="0"/>
              <a:t>by Marie </a:t>
            </a:r>
            <a:r>
              <a:rPr lang="en-US" b="1" dirty="0" err="1" smtClean="0"/>
              <a:t>Rutkowski</a:t>
            </a:r>
            <a:endParaRPr lang="en-US" b="1" i="1" dirty="0"/>
          </a:p>
        </p:txBody>
      </p:sp>
      <p:sp>
        <p:nvSpPr>
          <p:cNvPr id="3" name="Content Placeholder 2"/>
          <p:cNvSpPr>
            <a:spLocks noGrp="1"/>
          </p:cNvSpPr>
          <p:nvPr>
            <p:ph sz="half" idx="1"/>
          </p:nvPr>
        </p:nvSpPr>
        <p:spPr/>
        <p:txBody>
          <a:bodyPr/>
          <a:lstStyle/>
          <a:p>
            <a:endParaRPr lang="en-US" dirty="0"/>
          </a:p>
        </p:txBody>
      </p:sp>
      <p:sp>
        <p:nvSpPr>
          <p:cNvPr id="4" name="Content Placeholder 3"/>
          <p:cNvSpPr>
            <a:spLocks noGrp="1"/>
          </p:cNvSpPr>
          <p:nvPr>
            <p:ph sz="half" idx="2"/>
          </p:nvPr>
        </p:nvSpPr>
        <p:spPr/>
        <p:txBody>
          <a:bodyPr/>
          <a:lstStyle/>
          <a:p>
            <a:r>
              <a:rPr lang="en-US" dirty="0" smtClean="0"/>
              <a:t>Kestrel, the daughter of a powerful general, purchases </a:t>
            </a:r>
            <a:r>
              <a:rPr lang="en-US" dirty="0"/>
              <a:t>a </a:t>
            </a:r>
            <a:r>
              <a:rPr lang="en-US" dirty="0" smtClean="0"/>
              <a:t>slave at an auction and sets </a:t>
            </a:r>
            <a:r>
              <a:rPr lang="en-US" dirty="0"/>
              <a:t>in motion a rebellion that might overthrow her </a:t>
            </a:r>
            <a:r>
              <a:rPr lang="en-US" dirty="0" smtClean="0"/>
              <a:t>kingdom </a:t>
            </a:r>
            <a:r>
              <a:rPr lang="en-US" dirty="0"/>
              <a:t>as well as her heart.</a:t>
            </a:r>
          </a:p>
        </p:txBody>
      </p:sp>
      <p:pic>
        <p:nvPicPr>
          <p:cNvPr id="12290" name="Picture 2" descr="cover_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0598" y="1825625"/>
            <a:ext cx="2900892"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81638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Threatened</a:t>
            </a:r>
            <a:br>
              <a:rPr lang="en-US" i="1" dirty="0" smtClean="0"/>
            </a:br>
            <a:r>
              <a:rPr lang="en-US" dirty="0" smtClean="0"/>
              <a:t>by Eliot </a:t>
            </a:r>
            <a:r>
              <a:rPr lang="en-US" dirty="0" err="1" smtClean="0"/>
              <a:t>Schrefer</a:t>
            </a:r>
            <a:endParaRPr lang="en-US" dirty="0"/>
          </a:p>
        </p:txBody>
      </p:sp>
      <p:sp>
        <p:nvSpPr>
          <p:cNvPr id="3" name="Content Placeholder 2"/>
          <p:cNvSpPr>
            <a:spLocks noGrp="1"/>
          </p:cNvSpPr>
          <p:nvPr>
            <p:ph sz="half" idx="1"/>
          </p:nvPr>
        </p:nvSpPr>
        <p:spPr/>
        <p:txBody>
          <a:bodyPr/>
          <a:lstStyle/>
          <a:p>
            <a:r>
              <a:rPr lang="en-US" dirty="0"/>
              <a:t>Luc is an orphan, living in debt slavery in Gabon, until he meets a Professor who claims to be studying chimpanzees, and they head off into the jungle--but when the Professor disappears, Luc has to fend for himself and join forces with the chimps to save their </a:t>
            </a:r>
            <a:r>
              <a:rPr lang="en-US" dirty="0" smtClean="0"/>
              <a:t>forest</a:t>
            </a:r>
            <a:r>
              <a:rPr lang="en-US" dirty="0"/>
              <a:t> </a:t>
            </a:r>
            <a:r>
              <a:rPr lang="en-US" dirty="0" smtClean="0"/>
              <a:t>from poachers.</a:t>
            </a:r>
            <a:endParaRPr lang="en-US" dirty="0"/>
          </a:p>
        </p:txBody>
      </p:sp>
      <p:sp>
        <p:nvSpPr>
          <p:cNvPr id="4" name="Content Placeholder 3"/>
          <p:cNvSpPr>
            <a:spLocks noGrp="1"/>
          </p:cNvSpPr>
          <p:nvPr>
            <p:ph sz="half" idx="2"/>
          </p:nvPr>
        </p:nvSpPr>
        <p:spPr/>
        <p:txBody>
          <a:bodyPr/>
          <a:lstStyle/>
          <a:p>
            <a:endParaRPr lang="en-US"/>
          </a:p>
        </p:txBody>
      </p:sp>
      <p:pic>
        <p:nvPicPr>
          <p:cNvPr id="12290" name="Picture 2" descr="cover_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9047" y="1825625"/>
            <a:ext cx="2803696"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16491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The Port Chicago 50</a:t>
            </a:r>
            <a:r>
              <a:rPr lang="en-US" dirty="0" smtClean="0"/>
              <a:t/>
            </a:r>
            <a:br>
              <a:rPr lang="en-US" dirty="0" smtClean="0"/>
            </a:br>
            <a:r>
              <a:rPr lang="en-US" dirty="0" smtClean="0"/>
              <a:t>by Steve </a:t>
            </a:r>
            <a:r>
              <a:rPr lang="en-US" dirty="0" err="1" smtClean="0"/>
              <a:t>Sheinkin</a:t>
            </a:r>
            <a:endParaRPr lang="en-US" dirty="0"/>
          </a:p>
        </p:txBody>
      </p:sp>
      <p:sp>
        <p:nvSpPr>
          <p:cNvPr id="3" name="Content Placeholder 2"/>
          <p:cNvSpPr>
            <a:spLocks noGrp="1"/>
          </p:cNvSpPr>
          <p:nvPr>
            <p:ph sz="half" idx="1"/>
          </p:nvPr>
        </p:nvSpPr>
        <p:spPr/>
        <p:txBody>
          <a:bodyPr/>
          <a:lstStyle/>
          <a:p>
            <a:endParaRPr lang="en-US" dirty="0"/>
          </a:p>
        </p:txBody>
      </p:sp>
      <p:sp>
        <p:nvSpPr>
          <p:cNvPr id="4" name="Content Placeholder 3"/>
          <p:cNvSpPr>
            <a:spLocks noGrp="1"/>
          </p:cNvSpPr>
          <p:nvPr>
            <p:ph sz="half" idx="2"/>
          </p:nvPr>
        </p:nvSpPr>
        <p:spPr/>
        <p:txBody>
          <a:bodyPr/>
          <a:lstStyle/>
          <a:p>
            <a:r>
              <a:rPr lang="en-US" dirty="0" err="1"/>
              <a:t>Sheinkin</a:t>
            </a:r>
            <a:r>
              <a:rPr lang="en-US" dirty="0"/>
              <a:t> </a:t>
            </a:r>
            <a:r>
              <a:rPr lang="en-US" dirty="0" smtClean="0"/>
              <a:t>describes </a:t>
            </a:r>
            <a:r>
              <a:rPr lang="en-US" dirty="0"/>
              <a:t>the fifty black sailors who refused to work in unsafe and unfair conditions after an explosion in Port Chicago killed 320 servicemen, and how the incident influenced civil rights. </a:t>
            </a:r>
          </a:p>
        </p:txBody>
      </p:sp>
      <p:pic>
        <p:nvPicPr>
          <p:cNvPr id="13314" name="Picture 2" descr="cover_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9533" y="1825625"/>
            <a:ext cx="2940092"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92334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Faking Normal</a:t>
            </a:r>
            <a:r>
              <a:rPr lang="en-US" dirty="0" smtClean="0"/>
              <a:t/>
            </a:r>
            <a:br>
              <a:rPr lang="en-US" dirty="0" smtClean="0"/>
            </a:br>
            <a:r>
              <a:rPr lang="en-US" dirty="0" smtClean="0"/>
              <a:t>by Courtney C. Stevens</a:t>
            </a:r>
            <a:endParaRPr lang="en-US" dirty="0"/>
          </a:p>
        </p:txBody>
      </p:sp>
      <p:sp>
        <p:nvSpPr>
          <p:cNvPr id="3" name="Content Placeholder 2"/>
          <p:cNvSpPr>
            <a:spLocks noGrp="1"/>
          </p:cNvSpPr>
          <p:nvPr>
            <p:ph sz="half" idx="1"/>
          </p:nvPr>
        </p:nvSpPr>
        <p:spPr/>
        <p:txBody>
          <a:bodyPr/>
          <a:lstStyle/>
          <a:p>
            <a:endParaRPr lang="en-US" dirty="0"/>
          </a:p>
        </p:txBody>
      </p:sp>
      <p:sp>
        <p:nvSpPr>
          <p:cNvPr id="4" name="Content Placeholder 3"/>
          <p:cNvSpPr>
            <a:spLocks noGrp="1"/>
          </p:cNvSpPr>
          <p:nvPr>
            <p:ph sz="half" idx="2"/>
          </p:nvPr>
        </p:nvSpPr>
        <p:spPr/>
        <p:txBody>
          <a:bodyPr/>
          <a:lstStyle/>
          <a:p>
            <a:r>
              <a:rPr lang="en-US" dirty="0"/>
              <a:t>Alexi </a:t>
            </a:r>
            <a:r>
              <a:rPr lang="en-US" dirty="0" err="1"/>
              <a:t>Littrell</a:t>
            </a:r>
            <a:r>
              <a:rPr lang="en-US" dirty="0"/>
              <a:t> hasn't told anyone what happened to her over the summer by her backyard pool. Instead, she hides in her closet, counts the slats in the air vent, and compulsively scratches the back of her neck, trying to make the outside hurt more than the inside does—and deal with the trauma.</a:t>
            </a:r>
          </a:p>
        </p:txBody>
      </p:sp>
      <p:pic>
        <p:nvPicPr>
          <p:cNvPr id="13314" name="Picture 2" descr="cover_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3230" y="1825625"/>
            <a:ext cx="2877868"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7432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The Crossover</a:t>
            </a:r>
            <a:r>
              <a:rPr lang="en-US" b="1" dirty="0" smtClean="0"/>
              <a:t/>
            </a:r>
            <a:br>
              <a:rPr lang="en-US" b="1" dirty="0" smtClean="0"/>
            </a:br>
            <a:r>
              <a:rPr lang="en-US" b="1" dirty="0" smtClean="0"/>
              <a:t>by Kwame Alexander</a:t>
            </a:r>
            <a:endParaRPr lang="en-US" b="1" dirty="0"/>
          </a:p>
        </p:txBody>
      </p:sp>
      <p:sp>
        <p:nvSpPr>
          <p:cNvPr id="4" name="Content Placeholder 3"/>
          <p:cNvSpPr>
            <a:spLocks noGrp="1"/>
          </p:cNvSpPr>
          <p:nvPr>
            <p:ph sz="half" idx="1"/>
          </p:nvPr>
        </p:nvSpPr>
        <p:spPr/>
        <p:txBody>
          <a:bodyPr/>
          <a:lstStyle/>
          <a:p>
            <a:endParaRPr lang="en-US" dirty="0"/>
          </a:p>
        </p:txBody>
      </p:sp>
      <p:sp>
        <p:nvSpPr>
          <p:cNvPr id="5" name="Content Placeholder 4"/>
          <p:cNvSpPr>
            <a:spLocks noGrp="1"/>
          </p:cNvSpPr>
          <p:nvPr>
            <p:ph sz="half" idx="2"/>
          </p:nvPr>
        </p:nvSpPr>
        <p:spPr/>
        <p:txBody>
          <a:bodyPr/>
          <a:lstStyle/>
          <a:p>
            <a:r>
              <a:rPr lang="en-US" dirty="0"/>
              <a:t>Fourteen-year-old twin basketball stars Josh and Jordan wrestle with highs and lows on and off the court as their father ignores his declining health. </a:t>
            </a:r>
          </a:p>
        </p:txBody>
      </p:sp>
      <p:pic>
        <p:nvPicPr>
          <p:cNvPr id="1026" name="Picture 2" descr="cover_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2256" y="1825625"/>
            <a:ext cx="2818223"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68127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Noggin</a:t>
            </a:r>
            <a:r>
              <a:rPr lang="en-US" dirty="0" smtClean="0"/>
              <a:t/>
            </a:r>
            <a:br>
              <a:rPr lang="en-US" dirty="0" smtClean="0"/>
            </a:br>
            <a:r>
              <a:rPr lang="en-US" dirty="0" smtClean="0"/>
              <a:t>by John Corey Whaley</a:t>
            </a:r>
            <a:endParaRPr lang="en-US" dirty="0"/>
          </a:p>
        </p:txBody>
      </p:sp>
      <p:sp>
        <p:nvSpPr>
          <p:cNvPr id="3" name="Content Placeholder 2"/>
          <p:cNvSpPr>
            <a:spLocks noGrp="1"/>
          </p:cNvSpPr>
          <p:nvPr>
            <p:ph sz="half" idx="1"/>
          </p:nvPr>
        </p:nvSpPr>
        <p:spPr/>
        <p:txBody>
          <a:bodyPr/>
          <a:lstStyle/>
          <a:p>
            <a:r>
              <a:rPr lang="en-US" dirty="0"/>
              <a:t>After dying at age sixteen, Travis Coates' head was removed and frozen for five years before being attached to another body, and now the old Travis and the new must find a way to coexist while figuring out changes in his relationships.</a:t>
            </a:r>
          </a:p>
        </p:txBody>
      </p:sp>
      <p:sp>
        <p:nvSpPr>
          <p:cNvPr id="4" name="Content Placeholder 3"/>
          <p:cNvSpPr>
            <a:spLocks noGrp="1"/>
          </p:cNvSpPr>
          <p:nvPr>
            <p:ph sz="half" idx="2"/>
          </p:nvPr>
        </p:nvSpPr>
        <p:spPr/>
        <p:txBody>
          <a:bodyPr/>
          <a:lstStyle/>
          <a:p>
            <a:endParaRPr lang="en-US" dirty="0"/>
          </a:p>
        </p:txBody>
      </p:sp>
      <p:pic>
        <p:nvPicPr>
          <p:cNvPr id="14338" name="Picture 2" descr="cover_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78250" y="1825625"/>
            <a:ext cx="2885502"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66370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i="1" dirty="0" smtClean="0"/>
              <a:t>The Shadow Hero</a:t>
            </a:r>
            <a:r>
              <a:rPr lang="en-US" b="1" dirty="0" smtClean="0"/>
              <a:t/>
            </a:r>
            <a:br>
              <a:rPr lang="en-US" b="1" dirty="0" smtClean="0"/>
            </a:br>
            <a:r>
              <a:rPr lang="en-US" b="1" dirty="0" smtClean="0"/>
              <a:t>by Gene </a:t>
            </a:r>
            <a:r>
              <a:rPr lang="en-US" b="1" dirty="0" err="1" smtClean="0"/>
              <a:t>Luen</a:t>
            </a:r>
            <a:r>
              <a:rPr lang="en-US" b="1" dirty="0" smtClean="0"/>
              <a:t> Yang and Sonny </a:t>
            </a:r>
            <a:r>
              <a:rPr lang="en-US" b="1" dirty="0" err="1" smtClean="0"/>
              <a:t>Liew</a:t>
            </a:r>
            <a:endParaRPr lang="en-US" b="1" dirty="0"/>
          </a:p>
        </p:txBody>
      </p:sp>
      <p:sp>
        <p:nvSpPr>
          <p:cNvPr id="3" name="Content Placeholder 2"/>
          <p:cNvSpPr>
            <a:spLocks noGrp="1"/>
          </p:cNvSpPr>
          <p:nvPr>
            <p:ph sz="half" idx="1"/>
          </p:nvPr>
        </p:nvSpPr>
        <p:spPr/>
        <p:txBody>
          <a:bodyPr>
            <a:normAutofit fontScale="92500" lnSpcReduction="10000"/>
          </a:bodyPr>
          <a:lstStyle/>
          <a:p>
            <a:endParaRPr lang="en-US" dirty="0"/>
          </a:p>
        </p:txBody>
      </p:sp>
      <p:sp>
        <p:nvSpPr>
          <p:cNvPr id="4" name="Content Placeholder 3"/>
          <p:cNvSpPr>
            <a:spLocks noGrp="1"/>
          </p:cNvSpPr>
          <p:nvPr>
            <p:ph sz="half" idx="2"/>
          </p:nvPr>
        </p:nvSpPr>
        <p:spPr/>
        <p:txBody>
          <a:bodyPr>
            <a:normAutofit fontScale="92500" lnSpcReduction="10000"/>
          </a:bodyPr>
          <a:lstStyle/>
          <a:p>
            <a:r>
              <a:rPr lang="en-US" dirty="0"/>
              <a:t>Hank, the nineteen-year-old son of Chinese immigrants, resists his mother's attempts to make him a superhero at first, but when tragedy </a:t>
            </a:r>
            <a:r>
              <a:rPr lang="en-US" dirty="0" smtClean="0"/>
              <a:t>strikes, </a:t>
            </a:r>
            <a:r>
              <a:rPr lang="en-US" dirty="0"/>
              <a:t>he assumes the role of a caped crusader. Aided by one of the four spirits of Chinese mythology, Hank becomes the Green Turtle and sets out to rid Chinatown of the gangsters who have intimidated everyone for years and murdered his father.</a:t>
            </a:r>
          </a:p>
        </p:txBody>
      </p:sp>
      <p:pic>
        <p:nvPicPr>
          <p:cNvPr id="15362" name="Picture 2" descr="cover_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8018" y="1825625"/>
            <a:ext cx="2811607" cy="43636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2189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The Tyrant’s </a:t>
            </a:r>
            <a:r>
              <a:rPr lang="en-US" b="1" i="1" dirty="0" smtClean="0"/>
              <a:t>Daughter</a:t>
            </a:r>
            <a:r>
              <a:rPr lang="en-US" b="1" dirty="0"/>
              <a:t/>
            </a:r>
            <a:br>
              <a:rPr lang="en-US" b="1" dirty="0"/>
            </a:br>
            <a:r>
              <a:rPr lang="en-US" b="1" dirty="0" smtClean="0"/>
              <a:t>by J.C. </a:t>
            </a:r>
            <a:r>
              <a:rPr lang="en-US" b="1" dirty="0" err="1" smtClean="0"/>
              <a:t>Carleson</a:t>
            </a:r>
            <a:endParaRPr lang="en-US" b="1" dirty="0"/>
          </a:p>
        </p:txBody>
      </p:sp>
      <p:sp>
        <p:nvSpPr>
          <p:cNvPr id="3" name="Content Placeholder 2"/>
          <p:cNvSpPr>
            <a:spLocks noGrp="1"/>
          </p:cNvSpPr>
          <p:nvPr>
            <p:ph sz="half" idx="1"/>
          </p:nvPr>
        </p:nvSpPr>
        <p:spPr/>
        <p:txBody>
          <a:bodyPr/>
          <a:lstStyle/>
          <a:p>
            <a:r>
              <a:rPr lang="en-US" dirty="0"/>
              <a:t>Exiled to the United States after her father, a Middle Eastern dictator, is killed in a coup, fifteen-year-old Laila must cope with a completely new way of life, the truth of her father's regime, and her mother and brother's ways of adjusting. </a:t>
            </a:r>
          </a:p>
        </p:txBody>
      </p:sp>
      <p:sp>
        <p:nvSpPr>
          <p:cNvPr id="4" name="Content Placeholder 3"/>
          <p:cNvSpPr>
            <a:spLocks noGrp="1"/>
          </p:cNvSpPr>
          <p:nvPr>
            <p:ph sz="half" idx="2"/>
          </p:nvPr>
        </p:nvSpPr>
        <p:spPr/>
        <p:txBody>
          <a:bodyPr/>
          <a:lstStyle/>
          <a:p>
            <a:endParaRPr lang="en-US"/>
          </a:p>
        </p:txBody>
      </p:sp>
      <p:pic>
        <p:nvPicPr>
          <p:cNvPr id="1026" name="Picture 2" descr="cover_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43312" y="1825625"/>
            <a:ext cx="2893177"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077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i="1" dirty="0"/>
              <a:t>Taking Flight: From War Orphan to Star </a:t>
            </a:r>
            <a:r>
              <a:rPr lang="en-US" sz="4000" b="1" i="1" dirty="0" smtClean="0"/>
              <a:t>Ballerina</a:t>
            </a:r>
            <a:br>
              <a:rPr lang="en-US" sz="4000" b="1" i="1" dirty="0" smtClean="0"/>
            </a:br>
            <a:r>
              <a:rPr lang="en-US" sz="4000" b="1" dirty="0" smtClean="0"/>
              <a:t>by Michaela </a:t>
            </a:r>
            <a:r>
              <a:rPr lang="en-US" sz="4000" b="1" dirty="0" err="1" smtClean="0"/>
              <a:t>DePrince</a:t>
            </a:r>
            <a:endParaRPr lang="en-US" sz="4000" b="1" dirty="0"/>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r>
              <a:rPr lang="en-US" dirty="0"/>
              <a:t>The autobiography of Michaela </a:t>
            </a:r>
            <a:r>
              <a:rPr lang="en-US" dirty="0" err="1"/>
              <a:t>DePrince</a:t>
            </a:r>
            <a:r>
              <a:rPr lang="en-US" dirty="0"/>
              <a:t>, who lived the first few years of her life in war-torn Sierra Leone until being adopted by an American family. Now seventeen, she is one of the premiere ballerinas in the United States. </a:t>
            </a:r>
          </a:p>
        </p:txBody>
      </p:sp>
      <p:pic>
        <p:nvPicPr>
          <p:cNvPr id="5122" name="Picture 2" descr="cover_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5673" y="1825625"/>
            <a:ext cx="2873952" cy="4356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140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The Family Romanov</a:t>
            </a:r>
            <a:r>
              <a:rPr lang="en-US" b="1" dirty="0" smtClean="0"/>
              <a:t/>
            </a:r>
            <a:br>
              <a:rPr lang="en-US" b="1" dirty="0" smtClean="0"/>
            </a:br>
            <a:r>
              <a:rPr lang="en-US" b="1" dirty="0" smtClean="0"/>
              <a:t>by Candace Fleming</a:t>
            </a:r>
            <a:endParaRPr lang="en-US" b="1" dirty="0"/>
          </a:p>
        </p:txBody>
      </p:sp>
      <p:sp>
        <p:nvSpPr>
          <p:cNvPr id="3" name="Content Placeholder 2"/>
          <p:cNvSpPr>
            <a:spLocks noGrp="1"/>
          </p:cNvSpPr>
          <p:nvPr>
            <p:ph sz="half" idx="1"/>
          </p:nvPr>
        </p:nvSpPr>
        <p:spPr/>
        <p:txBody>
          <a:bodyPr/>
          <a:lstStyle/>
          <a:p>
            <a:r>
              <a:rPr lang="en-US" dirty="0" smtClean="0"/>
              <a:t>Fleming describes the family of Tsar Nicholas II and the events that led to the Russian Revolution and the demise of Romanovs during World War I.</a:t>
            </a:r>
            <a:endParaRPr lang="en-US" dirty="0"/>
          </a:p>
        </p:txBody>
      </p:sp>
      <p:sp>
        <p:nvSpPr>
          <p:cNvPr id="4" name="Content Placeholder 3"/>
          <p:cNvSpPr>
            <a:spLocks noGrp="1"/>
          </p:cNvSpPr>
          <p:nvPr>
            <p:ph sz="half" idx="2"/>
          </p:nvPr>
        </p:nvSpPr>
        <p:spPr/>
        <p:txBody>
          <a:bodyPr/>
          <a:lstStyle/>
          <a:p>
            <a:endParaRPr lang="en-US"/>
          </a:p>
        </p:txBody>
      </p:sp>
      <p:pic>
        <p:nvPicPr>
          <p:cNvPr id="2050" name="Picture 2" descr="cover_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8328" y="1829701"/>
            <a:ext cx="3087543" cy="4347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833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A Thousand Pieces of You</a:t>
            </a:r>
            <a:br>
              <a:rPr lang="en-US" b="1" i="1" dirty="0" smtClean="0"/>
            </a:br>
            <a:r>
              <a:rPr lang="en-US" b="1" dirty="0" smtClean="0"/>
              <a:t>by Claudia Gray</a:t>
            </a:r>
            <a:endParaRPr lang="en-US" b="1" dirty="0"/>
          </a:p>
        </p:txBody>
      </p:sp>
      <p:sp>
        <p:nvSpPr>
          <p:cNvPr id="3" name="Content Placeholder 2"/>
          <p:cNvSpPr>
            <a:spLocks noGrp="1"/>
          </p:cNvSpPr>
          <p:nvPr>
            <p:ph sz="half" idx="1"/>
          </p:nvPr>
        </p:nvSpPr>
        <p:spPr/>
        <p:txBody>
          <a:bodyPr/>
          <a:lstStyle/>
          <a:p>
            <a:endParaRPr lang="en-US" dirty="0"/>
          </a:p>
        </p:txBody>
      </p:sp>
      <p:sp>
        <p:nvSpPr>
          <p:cNvPr id="4" name="Content Placeholder 3"/>
          <p:cNvSpPr>
            <a:spLocks noGrp="1"/>
          </p:cNvSpPr>
          <p:nvPr>
            <p:ph sz="half" idx="2"/>
          </p:nvPr>
        </p:nvSpPr>
        <p:spPr/>
        <p:txBody>
          <a:bodyPr/>
          <a:lstStyle/>
          <a:p>
            <a:r>
              <a:rPr lang="en-US" dirty="0"/>
              <a:t>When eighteen-year-old Marguerite Caine's father is killed, she must leap into different dimensions and versions of herself to catch her father's killer and avenge his </a:t>
            </a:r>
            <a:r>
              <a:rPr lang="en-US" dirty="0" smtClean="0"/>
              <a:t>murder.</a:t>
            </a:r>
            <a:endParaRPr lang="en-US" dirty="0"/>
          </a:p>
        </p:txBody>
      </p:sp>
      <p:pic>
        <p:nvPicPr>
          <p:cNvPr id="3074" name="Picture 2" descr="cover_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6064" y="1825625"/>
            <a:ext cx="2863561" cy="43297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7151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Poisoned Apples: Poems for You, My Pretty</a:t>
            </a:r>
            <a:br>
              <a:rPr lang="en-US" b="1" i="1" dirty="0" smtClean="0"/>
            </a:br>
            <a:r>
              <a:rPr lang="en-US" b="1" dirty="0" smtClean="0"/>
              <a:t>by Christine </a:t>
            </a:r>
            <a:r>
              <a:rPr lang="en-US" b="1" dirty="0" err="1" smtClean="0"/>
              <a:t>Heppermann</a:t>
            </a:r>
            <a:endParaRPr lang="en-US" b="1" i="1" dirty="0"/>
          </a:p>
        </p:txBody>
      </p:sp>
      <p:sp>
        <p:nvSpPr>
          <p:cNvPr id="3" name="Content Placeholder 2"/>
          <p:cNvSpPr>
            <a:spLocks noGrp="1"/>
          </p:cNvSpPr>
          <p:nvPr>
            <p:ph sz="half" idx="1"/>
          </p:nvPr>
        </p:nvSpPr>
        <p:spPr/>
        <p:txBody>
          <a:bodyPr/>
          <a:lstStyle/>
          <a:p>
            <a:r>
              <a:rPr lang="en-US" dirty="0" smtClean="0"/>
              <a:t>A </a:t>
            </a:r>
            <a:r>
              <a:rPr lang="en-US" dirty="0"/>
              <a:t>collection of free verse poems that explores </a:t>
            </a:r>
            <a:r>
              <a:rPr lang="en-US" dirty="0" smtClean="0"/>
              <a:t>fairy tales and how contemporary girls </a:t>
            </a:r>
            <a:r>
              <a:rPr lang="en-US" dirty="0"/>
              <a:t>are taught to think about </a:t>
            </a:r>
            <a:r>
              <a:rPr lang="en-US" dirty="0" smtClean="0"/>
              <a:t>themselves.</a:t>
            </a:r>
            <a:endParaRPr lang="en-US" dirty="0"/>
          </a:p>
        </p:txBody>
      </p:sp>
      <p:sp>
        <p:nvSpPr>
          <p:cNvPr id="4" name="Content Placeholder 3"/>
          <p:cNvSpPr>
            <a:spLocks noGrp="1"/>
          </p:cNvSpPr>
          <p:nvPr>
            <p:ph sz="half" idx="2"/>
          </p:nvPr>
        </p:nvSpPr>
        <p:spPr/>
        <p:txBody>
          <a:bodyPr/>
          <a:lstStyle/>
          <a:p>
            <a:endParaRPr lang="en-US"/>
          </a:p>
        </p:txBody>
      </p:sp>
      <p:pic>
        <p:nvPicPr>
          <p:cNvPr id="4098" name="Picture 2" descr="Cover image for Poisoned apples : poems for y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366" y="1825625"/>
            <a:ext cx="3055338"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0807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Breathe, Annie, Breathe</a:t>
            </a:r>
            <a:br>
              <a:rPr lang="en-US" b="1" i="1" dirty="0" smtClean="0"/>
            </a:br>
            <a:r>
              <a:rPr lang="en-US" b="1" dirty="0" smtClean="0"/>
              <a:t>by Miranda </a:t>
            </a:r>
            <a:r>
              <a:rPr lang="en-US" b="1" dirty="0" err="1" smtClean="0"/>
              <a:t>Kenneally</a:t>
            </a:r>
            <a:endParaRPr lang="en-US" b="1" i="1" dirty="0"/>
          </a:p>
        </p:txBody>
      </p:sp>
      <p:sp>
        <p:nvSpPr>
          <p:cNvPr id="3" name="Content Placeholder 2"/>
          <p:cNvSpPr>
            <a:spLocks noGrp="1"/>
          </p:cNvSpPr>
          <p:nvPr>
            <p:ph sz="half" idx="1"/>
          </p:nvPr>
        </p:nvSpPr>
        <p:spPr/>
        <p:txBody>
          <a:bodyPr/>
          <a:lstStyle/>
          <a:p>
            <a:endParaRPr lang="en-US" dirty="0"/>
          </a:p>
        </p:txBody>
      </p:sp>
      <p:sp>
        <p:nvSpPr>
          <p:cNvPr id="4" name="Content Placeholder 3"/>
          <p:cNvSpPr>
            <a:spLocks noGrp="1"/>
          </p:cNvSpPr>
          <p:nvPr>
            <p:ph sz="half" idx="2"/>
          </p:nvPr>
        </p:nvSpPr>
        <p:spPr/>
        <p:txBody>
          <a:bodyPr/>
          <a:lstStyle/>
          <a:p>
            <a:r>
              <a:rPr lang="en-US" dirty="0"/>
              <a:t>To honor her dead boyfriend and cope with her grief and guilt, college student Annie trains for a marathon with athletic Jeremiah, who flirts with Annie on the trails and makes her feel alive and happy and guilty all at the same time. </a:t>
            </a:r>
          </a:p>
        </p:txBody>
      </p:sp>
      <p:pic>
        <p:nvPicPr>
          <p:cNvPr id="5122" name="Picture 2" descr="cover_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9973" y="1825624"/>
            <a:ext cx="3045402" cy="45802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573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t>Glory O'Brien's History of the </a:t>
            </a:r>
            <a:r>
              <a:rPr lang="en-US" i="1" dirty="0" smtClean="0"/>
              <a:t>Future</a:t>
            </a:r>
            <a:br>
              <a:rPr lang="en-US" i="1" dirty="0" smtClean="0"/>
            </a:br>
            <a:r>
              <a:rPr lang="en-US" dirty="0" smtClean="0"/>
              <a:t>by A.S. King</a:t>
            </a:r>
            <a:endParaRPr lang="en-US" dirty="0"/>
          </a:p>
        </p:txBody>
      </p:sp>
      <p:sp>
        <p:nvSpPr>
          <p:cNvPr id="3" name="Content Placeholder 2"/>
          <p:cNvSpPr>
            <a:spLocks noGrp="1"/>
          </p:cNvSpPr>
          <p:nvPr>
            <p:ph sz="half" idx="1"/>
          </p:nvPr>
        </p:nvSpPr>
        <p:spPr/>
        <p:txBody>
          <a:bodyPr/>
          <a:lstStyle/>
          <a:p>
            <a:r>
              <a:rPr lang="en-US" dirty="0"/>
              <a:t>As her high school graduation draws near, Glory O'Brien begins having powerful and terrifying visions </a:t>
            </a:r>
            <a:r>
              <a:rPr lang="en-US" dirty="0" smtClean="0"/>
              <a:t>as </a:t>
            </a:r>
            <a:r>
              <a:rPr lang="en-US" dirty="0"/>
              <a:t>she struggles with her long-buried grief over her mother's </a:t>
            </a:r>
            <a:r>
              <a:rPr lang="en-US" dirty="0" smtClean="0"/>
              <a:t>suicide.</a:t>
            </a:r>
            <a:endParaRPr lang="en-US" dirty="0"/>
          </a:p>
        </p:txBody>
      </p:sp>
      <p:sp>
        <p:nvSpPr>
          <p:cNvPr id="4" name="Content Placeholder 3"/>
          <p:cNvSpPr>
            <a:spLocks noGrp="1"/>
          </p:cNvSpPr>
          <p:nvPr>
            <p:ph sz="half" idx="2"/>
          </p:nvPr>
        </p:nvSpPr>
        <p:spPr/>
        <p:txBody>
          <a:bodyPr/>
          <a:lstStyle/>
          <a:p>
            <a:endParaRPr lang="en-US"/>
          </a:p>
        </p:txBody>
      </p:sp>
      <p:pic>
        <p:nvPicPr>
          <p:cNvPr id="6146" name="Picture 2" descr="cover_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2920" y="1825625"/>
            <a:ext cx="2877868"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233754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915</Words>
  <Application>Microsoft Office PowerPoint</Application>
  <PresentationFormat>Widescreen</PresentationFormat>
  <Paragraphs>41</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1_Office Theme</vt:lpstr>
      <vt:lpstr>2016-2017 Volunteer State Book Award High School Division</vt:lpstr>
      <vt:lpstr>The Crossover by Kwame Alexander</vt:lpstr>
      <vt:lpstr>The Tyrant’s Daughter by J.C. Carleson</vt:lpstr>
      <vt:lpstr>Taking Flight: From War Orphan to Star Ballerina by Michaela DePrince</vt:lpstr>
      <vt:lpstr>The Family Romanov by Candace Fleming</vt:lpstr>
      <vt:lpstr>A Thousand Pieces of You by Claudia Gray</vt:lpstr>
      <vt:lpstr>Poisoned Apples: Poems for You, My Pretty by Christine Heppermann</vt:lpstr>
      <vt:lpstr>Breathe, Annie, Breathe by Miranda Kenneally</vt:lpstr>
      <vt:lpstr>Glory O'Brien's History of the Future by A.S. King</vt:lpstr>
      <vt:lpstr>We were liars by e. lockhart</vt:lpstr>
      <vt:lpstr>I’ll Give You the Sun by Jandy Nelson</vt:lpstr>
      <vt:lpstr>All the Bright Places by Jennifer Niven</vt:lpstr>
      <vt:lpstr>The Kiss of Deception by Mary Pearson</vt:lpstr>
      <vt:lpstr>Positive : Surviving My Bullies, Finding Hope, and Living to Change the World by Paige Rawl</vt:lpstr>
      <vt:lpstr>Fangirl by Rainbow Rowell</vt:lpstr>
      <vt:lpstr>The Winner’s Curse by Marie Rutkowski</vt:lpstr>
      <vt:lpstr>Threatened by Eliot Schrefer</vt:lpstr>
      <vt:lpstr>The Port Chicago 50 by Steve Sheinkin</vt:lpstr>
      <vt:lpstr>Faking Normal by Courtney C. Stevens</vt:lpstr>
      <vt:lpstr>Noggin by John Corey Whaley</vt:lpstr>
      <vt:lpstr>The Shadow Hero by Gene Luen Yang and Sonny Liew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2016-2017 Volunteer State Book Award High School Division</dc:title>
  <dc:creator>Scot Smith</dc:creator>
  <cp:lastModifiedBy>Scot Smith</cp:lastModifiedBy>
  <cp:revision>9</cp:revision>
  <dcterms:created xsi:type="dcterms:W3CDTF">2016-07-20T01:01:04Z</dcterms:created>
  <dcterms:modified xsi:type="dcterms:W3CDTF">2016-07-20T12:19:25Z</dcterms:modified>
</cp:coreProperties>
</file>