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979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315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9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666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807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863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096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371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61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825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44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7/14/2017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9369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f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f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f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f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f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smtClean="0">
                <a:solidFill>
                  <a:schemeClr val="accent2"/>
                </a:solidFill>
              </a:rPr>
              <a:t>2017-2018</a:t>
            </a:r>
            <a:br>
              <a:rPr lang="en-US" b="1" dirty="0" smtClean="0">
                <a:solidFill>
                  <a:schemeClr val="accent2"/>
                </a:solidFill>
              </a:rPr>
            </a:br>
            <a:r>
              <a:rPr lang="en-US" b="1" dirty="0" smtClean="0">
                <a:solidFill>
                  <a:schemeClr val="accent2"/>
                </a:solidFill>
              </a:rPr>
              <a:t>Volunteer State Book Award</a:t>
            </a:r>
            <a:r>
              <a:rPr lang="en-US" b="1" dirty="0">
                <a:solidFill>
                  <a:schemeClr val="accent2"/>
                </a:solidFill>
              </a:rPr>
              <a:t/>
            </a:r>
            <a:br>
              <a:rPr lang="en-US" b="1" dirty="0">
                <a:solidFill>
                  <a:schemeClr val="accent2"/>
                </a:solidFill>
              </a:rPr>
            </a:br>
            <a:r>
              <a:rPr lang="en-US" b="1" dirty="0" smtClean="0">
                <a:solidFill>
                  <a:schemeClr val="accent2"/>
                </a:solidFill>
              </a:rPr>
              <a:t>Middle School</a:t>
            </a:r>
            <a:r>
              <a:rPr lang="en-US" b="1" dirty="0" smtClean="0">
                <a:solidFill>
                  <a:schemeClr val="accent2"/>
                </a:solidFill>
              </a:rPr>
              <a:t> </a:t>
            </a:r>
            <a:r>
              <a:rPr lang="en-US" b="1" dirty="0" smtClean="0">
                <a:solidFill>
                  <a:schemeClr val="accent2"/>
                </a:solidFill>
              </a:rPr>
              <a:t>Division</a:t>
            </a:r>
            <a:endParaRPr lang="en-US" b="1" dirty="0">
              <a:solidFill>
                <a:schemeClr val="accent2"/>
              </a:solidFill>
            </a:endParaRPr>
          </a:p>
        </p:txBody>
      </p:sp>
      <p:sp>
        <p:nvSpPr>
          <p:cNvPr id="3" name="Subtitle 2"/>
          <p:cNvSpPr>
            <a:spLocks noGrp="1"/>
          </p:cNvSpPr>
          <p:nvPr>
            <p:ph type="subTitle" idx="1"/>
          </p:nvPr>
        </p:nvSpPr>
        <p:spPr/>
        <p:txBody>
          <a:bodyPr>
            <a:normAutofit/>
          </a:bodyPr>
          <a:lstStyle/>
          <a:p>
            <a:endParaRPr lang="en-US" sz="2800" dirty="0" smtClean="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1393250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Roller Girl</a:t>
            </a:r>
            <a:br>
              <a:rPr lang="en-US" i="1" dirty="0" smtClean="0"/>
            </a:br>
            <a:r>
              <a:rPr lang="en-US" dirty="0" smtClean="0"/>
              <a:t>by</a:t>
            </a:r>
            <a:r>
              <a:rPr lang="en-US" i="1" dirty="0" smtClean="0"/>
              <a:t> </a:t>
            </a:r>
            <a:r>
              <a:rPr lang="en-US" dirty="0" smtClean="0"/>
              <a:t>Victoria</a:t>
            </a:r>
            <a:r>
              <a:rPr lang="en-US" i="1" dirty="0" smtClean="0"/>
              <a:t> </a:t>
            </a:r>
            <a:r>
              <a:rPr lang="en-US" dirty="0" smtClean="0"/>
              <a:t>Jamieson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84148" y="2054225"/>
            <a:ext cx="2894848" cy="4351338"/>
          </a:xfrm>
        </p:spPr>
      </p:pic>
      <p:sp>
        <p:nvSpPr>
          <p:cNvPr id="4" name="Content Placeholder 3"/>
          <p:cNvSpPr>
            <a:spLocks noGrp="1"/>
          </p:cNvSpPr>
          <p:nvPr>
            <p:ph sz="half" idx="2"/>
          </p:nvPr>
        </p:nvSpPr>
        <p:spPr/>
        <p:txBody>
          <a:bodyPr/>
          <a:lstStyle/>
          <a:p>
            <a:r>
              <a:rPr lang="en-US" dirty="0"/>
              <a:t>Roller Girl is a heartwarming </a:t>
            </a:r>
            <a:r>
              <a:rPr lang="en-US" dirty="0" smtClean="0"/>
              <a:t>and humorous graphic </a:t>
            </a:r>
            <a:r>
              <a:rPr lang="en-US" dirty="0"/>
              <a:t>novel about friendship and surviving junior high through the power of roller </a:t>
            </a:r>
            <a:r>
              <a:rPr lang="en-US" dirty="0" smtClean="0"/>
              <a:t>derby.</a:t>
            </a:r>
            <a:endParaRPr lang="en-US" dirty="0"/>
          </a:p>
        </p:txBody>
      </p:sp>
    </p:spTree>
    <p:extLst>
      <p:ext uri="{BB962C8B-B14F-4D97-AF65-F5344CB8AC3E}">
        <p14:creationId xmlns:p14="http://schemas.microsoft.com/office/powerpoint/2010/main" val="1611285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Mark of the </a:t>
            </a:r>
            <a:r>
              <a:rPr lang="en-US" i="1" dirty="0" smtClean="0"/>
              <a:t>Dragonfly</a:t>
            </a:r>
            <a:br>
              <a:rPr lang="en-US" i="1" dirty="0" smtClean="0"/>
            </a:br>
            <a:r>
              <a:rPr lang="en-US" dirty="0" smtClean="0"/>
              <a:t>by </a:t>
            </a:r>
            <a:r>
              <a:rPr lang="en-US" dirty="0" err="1" smtClean="0"/>
              <a:t>Jaleigh</a:t>
            </a:r>
            <a:r>
              <a:rPr lang="en-US" dirty="0" smtClean="0"/>
              <a:t> Johnson</a:t>
            </a:r>
            <a:endParaRPr lang="en-US" dirty="0"/>
          </a:p>
        </p:txBody>
      </p:sp>
      <p:sp>
        <p:nvSpPr>
          <p:cNvPr id="3" name="Content Placeholder 2"/>
          <p:cNvSpPr>
            <a:spLocks noGrp="1"/>
          </p:cNvSpPr>
          <p:nvPr>
            <p:ph sz="half" idx="1"/>
          </p:nvPr>
        </p:nvSpPr>
        <p:spPr/>
        <p:txBody>
          <a:bodyPr/>
          <a:lstStyle/>
          <a:p>
            <a:r>
              <a:rPr lang="en-US" dirty="0"/>
              <a:t>Since her father's death in a factory in the Dragonfly territories, </a:t>
            </a:r>
            <a:r>
              <a:rPr lang="en-US" dirty="0" smtClean="0"/>
              <a:t>Piper </a:t>
            </a:r>
            <a:r>
              <a:rPr lang="en-US" dirty="0"/>
              <a:t>has eked out a living as a </a:t>
            </a:r>
            <a:r>
              <a:rPr lang="en-US" dirty="0" smtClean="0"/>
              <a:t>scavenger </a:t>
            </a:r>
            <a:r>
              <a:rPr lang="en-US" dirty="0"/>
              <a:t>in </a:t>
            </a:r>
            <a:r>
              <a:rPr lang="en-US" dirty="0" err="1"/>
              <a:t>Merrow</a:t>
            </a:r>
            <a:r>
              <a:rPr lang="en-US" dirty="0"/>
              <a:t> Kingdom, but the arrival of a mysterious </a:t>
            </a:r>
            <a:r>
              <a:rPr lang="en-US" dirty="0" smtClean="0"/>
              <a:t>girl with a strange tattoo </a:t>
            </a:r>
            <a:r>
              <a:rPr lang="en-US" dirty="0"/>
              <a:t>sends her on a dangerous journey to distant lands.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40082" y="1984665"/>
            <a:ext cx="2885909" cy="4305776"/>
          </a:xfrm>
        </p:spPr>
      </p:pic>
    </p:spTree>
    <p:extLst>
      <p:ext uri="{BB962C8B-B14F-4D97-AF65-F5344CB8AC3E}">
        <p14:creationId xmlns:p14="http://schemas.microsoft.com/office/powerpoint/2010/main" val="3089618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Boy Who Harnessed the </a:t>
            </a:r>
            <a:r>
              <a:rPr lang="en-US" i="1" dirty="0" smtClean="0"/>
              <a:t>Wind</a:t>
            </a:r>
            <a:br>
              <a:rPr lang="en-US" i="1" dirty="0" smtClean="0"/>
            </a:br>
            <a:r>
              <a:rPr lang="en-US" dirty="0" smtClean="0"/>
              <a:t>by William </a:t>
            </a:r>
            <a:r>
              <a:rPr lang="en-US" dirty="0" err="1" smtClean="0"/>
              <a:t>Kamkwamba</a:t>
            </a:r>
            <a:r>
              <a:rPr lang="en-US" dirty="0" smtClean="0"/>
              <a:t> and Bryan </a:t>
            </a:r>
            <a:r>
              <a:rPr lang="en-US" dirty="0" err="1" smtClean="0"/>
              <a:t>Mealer</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8830" y="1944716"/>
            <a:ext cx="2914650" cy="4406951"/>
          </a:xfrm>
        </p:spPr>
      </p:pic>
      <p:sp>
        <p:nvSpPr>
          <p:cNvPr id="4" name="Content Placeholder 3"/>
          <p:cNvSpPr>
            <a:spLocks noGrp="1"/>
          </p:cNvSpPr>
          <p:nvPr>
            <p:ph sz="half" idx="2"/>
          </p:nvPr>
        </p:nvSpPr>
        <p:spPr/>
        <p:txBody>
          <a:bodyPr/>
          <a:lstStyle/>
          <a:p>
            <a:r>
              <a:rPr lang="en-US" dirty="0" smtClean="0"/>
              <a:t>William </a:t>
            </a:r>
            <a:r>
              <a:rPr lang="en-US" dirty="0"/>
              <a:t>ignored naysayers and was able to bring electricity and running water to his Malawian village when he built a makeshift windmill out of scrap metal and spare parts.</a:t>
            </a:r>
          </a:p>
        </p:txBody>
      </p:sp>
    </p:spTree>
    <p:extLst>
      <p:ext uri="{BB962C8B-B14F-4D97-AF65-F5344CB8AC3E}">
        <p14:creationId xmlns:p14="http://schemas.microsoft.com/office/powerpoint/2010/main" val="4168876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smtClean="0"/>
              <a:t>Pax</a:t>
            </a:r>
            <a:r>
              <a:rPr lang="en-US" i="1" dirty="0" smtClean="0"/>
              <a:t/>
            </a:r>
            <a:br>
              <a:rPr lang="en-US" i="1" dirty="0" smtClean="0"/>
            </a:br>
            <a:r>
              <a:rPr lang="en-US" dirty="0" smtClean="0"/>
              <a:t>by Sara </a:t>
            </a:r>
            <a:r>
              <a:rPr lang="en-US" dirty="0" err="1" smtClean="0"/>
              <a:t>Pennypacker</a:t>
            </a:r>
            <a:endParaRPr lang="en-US" i="1" dirty="0"/>
          </a:p>
        </p:txBody>
      </p:sp>
      <p:sp>
        <p:nvSpPr>
          <p:cNvPr id="3" name="Content Placeholder 2"/>
          <p:cNvSpPr>
            <a:spLocks noGrp="1"/>
          </p:cNvSpPr>
          <p:nvPr>
            <p:ph sz="half" idx="1"/>
          </p:nvPr>
        </p:nvSpPr>
        <p:spPr/>
        <p:txBody>
          <a:bodyPr/>
          <a:lstStyle/>
          <a:p>
            <a:r>
              <a:rPr lang="en-US" dirty="0"/>
              <a:t>After being forced to give up his pet fox </a:t>
            </a:r>
            <a:r>
              <a:rPr lang="en-US" dirty="0" err="1"/>
              <a:t>Pax</a:t>
            </a:r>
            <a:r>
              <a:rPr lang="en-US" dirty="0"/>
              <a:t>, </a:t>
            </a:r>
            <a:r>
              <a:rPr lang="en-US" dirty="0" smtClean="0"/>
              <a:t>Peter decides </a:t>
            </a:r>
            <a:r>
              <a:rPr lang="en-US" dirty="0"/>
              <a:t>to </a:t>
            </a:r>
            <a:r>
              <a:rPr lang="en-US" dirty="0" smtClean="0"/>
              <a:t>run away </a:t>
            </a:r>
            <a:r>
              <a:rPr lang="en-US" dirty="0"/>
              <a:t>and </a:t>
            </a:r>
            <a:r>
              <a:rPr lang="en-US" dirty="0" smtClean="0"/>
              <a:t>search for </a:t>
            </a:r>
            <a:r>
              <a:rPr lang="en-US" dirty="0"/>
              <a:t>his best </a:t>
            </a:r>
            <a:r>
              <a:rPr lang="en-US" dirty="0" smtClean="0"/>
              <a:t>friend. </a:t>
            </a:r>
            <a:r>
              <a:rPr lang="en-US" dirty="0" err="1" smtClean="0"/>
              <a:t>Pax</a:t>
            </a:r>
            <a:r>
              <a:rPr lang="en-US" dirty="0" smtClean="0"/>
              <a:t> is also determined to find his boy. Will the ongoing war keep the two friends apart forever?</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92340" y="2335371"/>
            <a:ext cx="2798445" cy="3996179"/>
          </a:xfrm>
        </p:spPr>
      </p:pic>
    </p:spTree>
    <p:extLst>
      <p:ext uri="{BB962C8B-B14F-4D97-AF65-F5344CB8AC3E}">
        <p14:creationId xmlns:p14="http://schemas.microsoft.com/office/powerpoint/2010/main" val="2308113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Rhythm Ride: A Road Trip through the Motown</a:t>
            </a:r>
            <a:br>
              <a:rPr lang="en-US" i="1" dirty="0"/>
            </a:br>
            <a:r>
              <a:rPr lang="en-US" i="1" dirty="0" smtClean="0"/>
              <a:t>Sound </a:t>
            </a:r>
            <a:r>
              <a:rPr lang="en-US" dirty="0" smtClean="0"/>
              <a:t>by Andrea Davis </a:t>
            </a:r>
            <a:r>
              <a:rPr lang="en-US" dirty="0" err="1" smtClean="0"/>
              <a:t>Pickney</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10836" y="2183130"/>
            <a:ext cx="3634740" cy="3634740"/>
          </a:xfrm>
        </p:spPr>
      </p:pic>
      <p:sp>
        <p:nvSpPr>
          <p:cNvPr id="4" name="Content Placeholder 3"/>
          <p:cNvSpPr>
            <a:spLocks noGrp="1"/>
          </p:cNvSpPr>
          <p:nvPr>
            <p:ph sz="half" idx="2"/>
          </p:nvPr>
        </p:nvSpPr>
        <p:spPr/>
        <p:txBody>
          <a:bodyPr/>
          <a:lstStyle/>
          <a:p>
            <a:r>
              <a:rPr lang="en-US" dirty="0"/>
              <a:t>The author </a:t>
            </a:r>
            <a:r>
              <a:rPr lang="en-US" dirty="0" smtClean="0"/>
              <a:t>defines the </a:t>
            </a:r>
            <a:r>
              <a:rPr lang="en-US" dirty="0"/>
              <a:t>story of the </a:t>
            </a:r>
            <a:r>
              <a:rPr lang="en-US" dirty="0" smtClean="0"/>
              <a:t>Motown music </a:t>
            </a:r>
            <a:r>
              <a:rPr lang="en-US" dirty="0"/>
              <a:t>that defined a generation and a movement that changed the world.</a:t>
            </a:r>
          </a:p>
        </p:txBody>
      </p:sp>
    </p:spTree>
    <p:extLst>
      <p:ext uri="{BB962C8B-B14F-4D97-AF65-F5344CB8AC3E}">
        <p14:creationId xmlns:p14="http://schemas.microsoft.com/office/powerpoint/2010/main" val="1683765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I Am Princess X</a:t>
            </a:r>
            <a:br>
              <a:rPr lang="en-US" i="1" dirty="0" smtClean="0"/>
            </a:br>
            <a:r>
              <a:rPr lang="en-US" dirty="0" smtClean="0"/>
              <a:t>by Cherie Priest</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01536" y="2096293"/>
            <a:ext cx="2784764" cy="4219339"/>
          </a:xfrm>
        </p:spPr>
      </p:pic>
      <p:sp>
        <p:nvSpPr>
          <p:cNvPr id="4" name="Content Placeholder 3"/>
          <p:cNvSpPr>
            <a:spLocks noGrp="1"/>
          </p:cNvSpPr>
          <p:nvPr>
            <p:ph sz="half" idx="2"/>
          </p:nvPr>
        </p:nvSpPr>
        <p:spPr/>
        <p:txBody>
          <a:bodyPr/>
          <a:lstStyle/>
          <a:p>
            <a:r>
              <a:rPr lang="en-US" dirty="0"/>
              <a:t>Years after writing stories about a superheroine character she created with a best friend who died in a tragic car accident, </a:t>
            </a:r>
            <a:r>
              <a:rPr lang="en-US" dirty="0" smtClean="0"/>
              <a:t>May </a:t>
            </a:r>
            <a:r>
              <a:rPr lang="en-US" dirty="0"/>
              <a:t>is shocked to see stickers, patches and graffiti images of the superheroine appearing all over </a:t>
            </a:r>
            <a:r>
              <a:rPr lang="en-US" dirty="0" smtClean="0"/>
              <a:t>town. Could her best friend still be alive?</a:t>
            </a:r>
            <a:endParaRPr lang="en-US" dirty="0"/>
          </a:p>
        </p:txBody>
      </p:sp>
    </p:spTree>
    <p:extLst>
      <p:ext uri="{BB962C8B-B14F-4D97-AF65-F5344CB8AC3E}">
        <p14:creationId xmlns:p14="http://schemas.microsoft.com/office/powerpoint/2010/main" val="279234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Echo</a:t>
            </a:r>
            <a:r>
              <a:rPr lang="en-US" dirty="0" smtClean="0"/>
              <a:t/>
            </a:r>
            <a:br>
              <a:rPr lang="en-US" dirty="0" smtClean="0"/>
            </a:br>
            <a:r>
              <a:rPr lang="en-US" dirty="0" smtClean="0"/>
              <a:t>by Pam Munoz Ryan</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Lost in the Black Forest, Otto meets three mysterious sisters and finds himself entwined in a prophecy, a promise, and a </a:t>
            </a:r>
            <a:r>
              <a:rPr lang="en-US" dirty="0" smtClean="0"/>
              <a:t>harmonica. </a:t>
            </a:r>
            <a:r>
              <a:rPr lang="en-US" dirty="0"/>
              <a:t>D</a:t>
            </a:r>
            <a:r>
              <a:rPr lang="en-US" dirty="0" smtClean="0"/>
              <a:t>ecades </a:t>
            </a:r>
            <a:r>
              <a:rPr lang="en-US" dirty="0"/>
              <a:t>later three children, Friedrich in Germany, Mike in Pennsylvania, and Ivy in California find themselves caught up in the same thread of destiny in the darkest days of the twentieth century, struggling to keep their families intact, and tied together by the music of the same harmonica.</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91846" y="2002776"/>
            <a:ext cx="2892136" cy="4382024"/>
          </a:xfrm>
        </p:spPr>
      </p:pic>
    </p:spTree>
    <p:extLst>
      <p:ext uri="{BB962C8B-B14F-4D97-AF65-F5344CB8AC3E}">
        <p14:creationId xmlns:p14="http://schemas.microsoft.com/office/powerpoint/2010/main" val="442428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Orbiting </a:t>
            </a:r>
            <a:r>
              <a:rPr lang="en-US" i="1" dirty="0" smtClean="0"/>
              <a:t>Jupiter</a:t>
            </a:r>
            <a:r>
              <a:rPr lang="en-US" dirty="0"/>
              <a:t/>
            </a:r>
            <a:br>
              <a:rPr lang="en-US" dirty="0"/>
            </a:br>
            <a:r>
              <a:rPr lang="en-US" dirty="0" smtClean="0"/>
              <a:t>by Gary Schmidt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74272" y="1819203"/>
            <a:ext cx="2905173" cy="4357759"/>
          </a:xfrm>
        </p:spPr>
      </p:pic>
      <p:sp>
        <p:nvSpPr>
          <p:cNvPr id="4" name="Content Placeholder 3"/>
          <p:cNvSpPr>
            <a:spLocks noGrp="1"/>
          </p:cNvSpPr>
          <p:nvPr>
            <p:ph sz="half" idx="2"/>
          </p:nvPr>
        </p:nvSpPr>
        <p:spPr/>
        <p:txBody>
          <a:bodyPr/>
          <a:lstStyle/>
          <a:p>
            <a:r>
              <a:rPr lang="en-US" dirty="0" smtClean="0"/>
              <a:t>Jack tells </a:t>
            </a:r>
            <a:r>
              <a:rPr lang="en-US" dirty="0"/>
              <a:t>the gripping story of </a:t>
            </a:r>
            <a:r>
              <a:rPr lang="en-US" dirty="0" smtClean="0"/>
              <a:t>Joseph</a:t>
            </a:r>
            <a:r>
              <a:rPr lang="en-US" dirty="0"/>
              <a:t> </a:t>
            </a:r>
            <a:r>
              <a:rPr lang="en-US" dirty="0" smtClean="0"/>
              <a:t>who </a:t>
            </a:r>
            <a:r>
              <a:rPr lang="en-US" dirty="0"/>
              <a:t>joins his family as a foster child. Damaged in prison, Joseph wants nothing more than to find his baby daughter, </a:t>
            </a:r>
            <a:r>
              <a:rPr lang="en-US" dirty="0" smtClean="0"/>
              <a:t>Jupiter. </a:t>
            </a:r>
            <a:r>
              <a:rPr lang="en-US" dirty="0"/>
              <a:t>When Joseph has begun to believe he'll have a future, he is confronted by demons from his past that force a tragic sacrifice</a:t>
            </a:r>
          </a:p>
        </p:txBody>
      </p:sp>
    </p:spTree>
    <p:extLst>
      <p:ext uri="{BB962C8B-B14F-4D97-AF65-F5344CB8AC3E}">
        <p14:creationId xmlns:p14="http://schemas.microsoft.com/office/powerpoint/2010/main" val="294994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Hoodoo</a:t>
            </a:r>
            <a:r>
              <a:rPr lang="en-US" dirty="0" smtClean="0"/>
              <a:t/>
            </a:r>
            <a:br>
              <a:rPr lang="en-US" dirty="0" smtClean="0"/>
            </a:br>
            <a:r>
              <a:rPr lang="en-US" dirty="0" smtClean="0"/>
              <a:t>by Ronald Smith</a:t>
            </a:r>
            <a:endParaRPr lang="en-US" dirty="0"/>
          </a:p>
        </p:txBody>
      </p:sp>
      <p:sp>
        <p:nvSpPr>
          <p:cNvPr id="3" name="Content Placeholder 2"/>
          <p:cNvSpPr>
            <a:spLocks noGrp="1"/>
          </p:cNvSpPr>
          <p:nvPr>
            <p:ph sz="half" idx="1"/>
          </p:nvPr>
        </p:nvSpPr>
        <p:spPr/>
        <p:txBody>
          <a:bodyPr/>
          <a:lstStyle/>
          <a:p>
            <a:r>
              <a:rPr lang="en-US" dirty="0"/>
              <a:t>In </a:t>
            </a:r>
            <a:r>
              <a:rPr lang="en-US" dirty="0" smtClean="0"/>
              <a:t>Alabama during the Great Depression, Hoodoo </a:t>
            </a:r>
            <a:r>
              <a:rPr lang="en-US" dirty="0"/>
              <a:t>Hatcher is the only member of his family who seems unable to practice folk </a:t>
            </a:r>
            <a:r>
              <a:rPr lang="en-US" dirty="0" smtClean="0"/>
              <a:t>magic. When </a:t>
            </a:r>
            <a:r>
              <a:rPr lang="en-US" dirty="0"/>
              <a:t>a mysterious man called the Stranger puts the entire town at risk </a:t>
            </a:r>
            <a:r>
              <a:rPr lang="en-US" dirty="0" smtClean="0"/>
              <a:t>with </a:t>
            </a:r>
            <a:r>
              <a:rPr lang="en-US" dirty="0"/>
              <a:t>his black magic, Hoodoo must learn to conjure to defeat him.</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20445" y="2093273"/>
            <a:ext cx="2763982" cy="4179140"/>
          </a:xfrm>
        </p:spPr>
      </p:pic>
    </p:spTree>
    <p:extLst>
      <p:ext uri="{BB962C8B-B14F-4D97-AF65-F5344CB8AC3E}">
        <p14:creationId xmlns:p14="http://schemas.microsoft.com/office/powerpoint/2010/main" val="2553039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Goodbye Stranger</a:t>
            </a:r>
            <a:r>
              <a:rPr lang="en-US" dirty="0" smtClean="0"/>
              <a:t/>
            </a:r>
            <a:br>
              <a:rPr lang="en-US" dirty="0" smtClean="0"/>
            </a:br>
            <a:r>
              <a:rPr lang="en-US" dirty="0" smtClean="0"/>
              <a:t>by Rebecca Stead</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53491" y="2205831"/>
            <a:ext cx="2666134" cy="4020530"/>
          </a:xfrm>
        </p:spPr>
      </p:pic>
      <p:sp>
        <p:nvSpPr>
          <p:cNvPr id="4" name="Content Placeholder 3"/>
          <p:cNvSpPr>
            <a:spLocks noGrp="1"/>
          </p:cNvSpPr>
          <p:nvPr>
            <p:ph sz="half" idx="2"/>
          </p:nvPr>
        </p:nvSpPr>
        <p:spPr/>
        <p:txBody>
          <a:bodyPr/>
          <a:lstStyle/>
          <a:p>
            <a:r>
              <a:rPr lang="en-US" dirty="0"/>
              <a:t>As Bridge makes her way through seventh grade on Manhattan's Upper West Side with her best friends, </a:t>
            </a:r>
            <a:r>
              <a:rPr lang="en-US" dirty="0" err="1"/>
              <a:t>curvacious</a:t>
            </a:r>
            <a:r>
              <a:rPr lang="en-US" dirty="0"/>
              <a:t> </a:t>
            </a:r>
            <a:r>
              <a:rPr lang="en-US" dirty="0" err="1"/>
              <a:t>Em</a:t>
            </a:r>
            <a:r>
              <a:rPr lang="en-US" dirty="0"/>
              <a:t>, crusader Tab, and a curious new friend, she finds the answers she has been seeking.</a:t>
            </a:r>
          </a:p>
        </p:txBody>
      </p:sp>
    </p:spTree>
    <p:extLst>
      <p:ext uri="{BB962C8B-B14F-4D97-AF65-F5344CB8AC3E}">
        <p14:creationId xmlns:p14="http://schemas.microsoft.com/office/powerpoint/2010/main" val="310986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i="1" dirty="0" smtClean="0"/>
              <a:t>The </a:t>
            </a:r>
            <a:r>
              <a:rPr lang="en-US" i="1" dirty="0" err="1" smtClean="0"/>
              <a:t>Jumbies</a:t>
            </a:r>
            <a:r>
              <a:rPr lang="en-US" dirty="0" smtClean="0"/>
              <a:t/>
            </a:r>
            <a:br>
              <a:rPr lang="en-US" dirty="0" smtClean="0"/>
            </a:br>
            <a:r>
              <a:rPr lang="en-US" dirty="0" smtClean="0"/>
              <a:t>by Tracy Baptiste</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84822" y="1974273"/>
            <a:ext cx="2726169" cy="4111063"/>
          </a:xfrm>
        </p:spPr>
      </p:pic>
      <p:sp>
        <p:nvSpPr>
          <p:cNvPr id="6" name="Content Placeholder 5"/>
          <p:cNvSpPr>
            <a:spLocks noGrp="1"/>
          </p:cNvSpPr>
          <p:nvPr>
            <p:ph sz="half" idx="2"/>
          </p:nvPr>
        </p:nvSpPr>
        <p:spPr/>
        <p:txBody>
          <a:bodyPr/>
          <a:lstStyle/>
          <a:p>
            <a:r>
              <a:rPr lang="en-US" dirty="0"/>
              <a:t>Corinne must call on her courage and an ancient magic to </a:t>
            </a:r>
            <a:r>
              <a:rPr lang="en-US" dirty="0" smtClean="0"/>
              <a:t>save </a:t>
            </a:r>
            <a:r>
              <a:rPr lang="en-US" dirty="0"/>
              <a:t>her island </a:t>
            </a:r>
            <a:r>
              <a:rPr lang="en-US" dirty="0" smtClean="0"/>
              <a:t>home from an evil spirit. </a:t>
            </a:r>
            <a:endParaRPr lang="en-US" dirty="0"/>
          </a:p>
        </p:txBody>
      </p:sp>
    </p:spTree>
    <p:extLst>
      <p:ext uri="{BB962C8B-B14F-4D97-AF65-F5344CB8AC3E}">
        <p14:creationId xmlns:p14="http://schemas.microsoft.com/office/powerpoint/2010/main" val="2769557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Last in a Long Line of </a:t>
            </a:r>
            <a:r>
              <a:rPr lang="en-US" i="1" dirty="0" smtClean="0"/>
              <a:t>Rebels</a:t>
            </a:r>
            <a:br>
              <a:rPr lang="en-US" i="1" dirty="0" smtClean="0"/>
            </a:br>
            <a:r>
              <a:rPr lang="en-US" dirty="0" smtClean="0"/>
              <a:t>by Lisa Lewis </a:t>
            </a:r>
            <a:r>
              <a:rPr lang="en-US" dirty="0" err="1" smtClean="0"/>
              <a:t>Tyre</a:t>
            </a:r>
            <a:endParaRPr lang="en-US" dirty="0"/>
          </a:p>
        </p:txBody>
      </p:sp>
      <p:sp>
        <p:nvSpPr>
          <p:cNvPr id="3" name="Content Placeholder 2"/>
          <p:cNvSpPr>
            <a:spLocks noGrp="1"/>
          </p:cNvSpPr>
          <p:nvPr>
            <p:ph sz="half" idx="1"/>
          </p:nvPr>
        </p:nvSpPr>
        <p:spPr/>
        <p:txBody>
          <a:bodyPr>
            <a:normAutofit/>
          </a:bodyPr>
          <a:lstStyle/>
          <a:p>
            <a:r>
              <a:rPr lang="en-US" dirty="0"/>
              <a:t>When </a:t>
            </a:r>
            <a:r>
              <a:rPr lang="en-US" dirty="0" smtClean="0"/>
              <a:t>her town of Tennessee announces </a:t>
            </a:r>
            <a:r>
              <a:rPr lang="en-US" dirty="0"/>
              <a:t>plans to seize </a:t>
            </a:r>
            <a:r>
              <a:rPr lang="en-US" dirty="0" smtClean="0"/>
              <a:t>her family’s </a:t>
            </a:r>
            <a:r>
              <a:rPr lang="en-US" dirty="0"/>
              <a:t>one hundred seventy-five year </a:t>
            </a:r>
            <a:r>
              <a:rPr lang="en-US" dirty="0" smtClean="0"/>
              <a:t>old, </a:t>
            </a:r>
            <a:r>
              <a:rPr lang="en-US" dirty="0"/>
              <a:t>Louise Mayhew needs to come up with a way to save </a:t>
            </a:r>
            <a:r>
              <a:rPr lang="en-US" dirty="0" smtClean="0"/>
              <a:t>it. Her </a:t>
            </a:r>
            <a:r>
              <a:rPr lang="en-US" dirty="0"/>
              <a:t>ancestor's Civil War diary linking the house to the Underground Railroad, as well as a hidden treasure, </a:t>
            </a:r>
            <a:r>
              <a:rPr lang="en-US" dirty="0" smtClean="0"/>
              <a:t>offer </a:t>
            </a:r>
            <a:r>
              <a:rPr lang="en-US" dirty="0"/>
              <a:t>her family the best chance of </a:t>
            </a:r>
            <a:r>
              <a:rPr lang="en-US" dirty="0" smtClean="0"/>
              <a:t>keeping their </a:t>
            </a:r>
            <a:r>
              <a:rPr lang="en-US" dirty="0"/>
              <a:t>home.</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33408" y="2292234"/>
            <a:ext cx="2576080" cy="3884729"/>
          </a:xfrm>
        </p:spPr>
      </p:pic>
    </p:spTree>
    <p:extLst>
      <p:ext uri="{BB962C8B-B14F-4D97-AF65-F5344CB8AC3E}">
        <p14:creationId xmlns:p14="http://schemas.microsoft.com/office/powerpoint/2010/main" val="561797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Popular: Vintage Wisdom for a Modern Greek</a:t>
            </a:r>
            <a:br>
              <a:rPr lang="en-US" i="1" dirty="0" smtClean="0"/>
            </a:br>
            <a:r>
              <a:rPr lang="en-US" dirty="0" smtClean="0"/>
              <a:t>by Maya Van </a:t>
            </a:r>
            <a:r>
              <a:rPr lang="en-US" dirty="0" err="1" smtClean="0"/>
              <a:t>Wagenen</a:t>
            </a:r>
            <a:endParaRPr lang="en-US" i="1" dirty="0"/>
          </a:p>
        </p:txBody>
      </p:sp>
      <p:sp>
        <p:nvSpPr>
          <p:cNvPr id="4" name="Content Placeholder 3"/>
          <p:cNvSpPr>
            <a:spLocks noGrp="1"/>
          </p:cNvSpPr>
          <p:nvPr>
            <p:ph sz="half" idx="2"/>
          </p:nvPr>
        </p:nvSpPr>
        <p:spPr/>
        <p:txBody>
          <a:bodyPr/>
          <a:lstStyle/>
          <a:p>
            <a:r>
              <a:rPr lang="en-US" dirty="0" smtClean="0"/>
              <a:t>Teen </a:t>
            </a:r>
            <a:r>
              <a:rPr lang="en-US" dirty="0"/>
              <a:t>author Maya Van </a:t>
            </a:r>
            <a:r>
              <a:rPr lang="en-US" dirty="0" err="1"/>
              <a:t>Wagenen</a:t>
            </a:r>
            <a:r>
              <a:rPr lang="en-US" dirty="0"/>
              <a:t> </a:t>
            </a:r>
            <a:r>
              <a:rPr lang="en-US" dirty="0" smtClean="0"/>
              <a:t>follows </a:t>
            </a:r>
            <a:r>
              <a:rPr lang="en-US" dirty="0"/>
              <a:t>a 1950's popularity guide, written by former teen model Betty </a:t>
            </a:r>
            <a:r>
              <a:rPr lang="en-US" dirty="0" smtClean="0"/>
              <a:t>Cornell, with often humorous and profound results.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2205831"/>
            <a:ext cx="2381250" cy="3590925"/>
          </a:xfrm>
        </p:spPr>
      </p:pic>
    </p:spTree>
    <p:extLst>
      <p:ext uri="{BB962C8B-B14F-4D97-AF65-F5344CB8AC3E}">
        <p14:creationId xmlns:p14="http://schemas.microsoft.com/office/powerpoint/2010/main" val="314366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Thing about Jellyfish</a:t>
            </a:r>
            <a:br>
              <a:rPr lang="en-US" i="1" dirty="0" smtClean="0"/>
            </a:br>
            <a:r>
              <a:rPr lang="en-US" dirty="0" smtClean="0"/>
              <a:t>by Ali Benjamin</a:t>
            </a:r>
            <a:endParaRPr lang="en-US" i="1" dirty="0"/>
          </a:p>
        </p:txBody>
      </p:sp>
      <p:sp>
        <p:nvSpPr>
          <p:cNvPr id="3" name="Content Placeholder 2"/>
          <p:cNvSpPr>
            <a:spLocks noGrp="1"/>
          </p:cNvSpPr>
          <p:nvPr>
            <p:ph sz="half" idx="1"/>
          </p:nvPr>
        </p:nvSpPr>
        <p:spPr/>
        <p:txBody>
          <a:bodyPr/>
          <a:lstStyle/>
          <a:p>
            <a:r>
              <a:rPr lang="en-US" dirty="0"/>
              <a:t>Suzy </a:t>
            </a:r>
            <a:r>
              <a:rPr lang="en-US" dirty="0" smtClean="0"/>
              <a:t>wades </a:t>
            </a:r>
            <a:r>
              <a:rPr lang="en-US" dirty="0"/>
              <a:t>through her intense grief over the loss of her best friend by investigating the rare jellyfish she is convinced was responsible for her friend's </a:t>
            </a:r>
            <a:r>
              <a:rPr lang="en-US" dirty="0" smtClean="0"/>
              <a:t>downing.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39890" y="2080139"/>
            <a:ext cx="2732809" cy="3968039"/>
          </a:xfrm>
        </p:spPr>
      </p:pic>
    </p:spTree>
    <p:extLst>
      <p:ext uri="{BB962C8B-B14F-4D97-AF65-F5344CB8AC3E}">
        <p14:creationId xmlns:p14="http://schemas.microsoft.com/office/powerpoint/2010/main" val="173180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War that Saved My </a:t>
            </a:r>
            <a:r>
              <a:rPr lang="en-US" i="1" dirty="0" smtClean="0"/>
              <a:t>Life</a:t>
            </a:r>
            <a:r>
              <a:rPr lang="en-US" dirty="0"/>
              <a:t/>
            </a:r>
            <a:br>
              <a:rPr lang="en-US" dirty="0"/>
            </a:br>
            <a:r>
              <a:rPr lang="en-US" dirty="0" smtClean="0"/>
              <a:t>by Kimberly Brubaker Bradley</a:t>
            </a:r>
            <a:endParaRPr lang="en-US" dirty="0"/>
          </a:p>
        </p:txBody>
      </p:sp>
      <p:sp>
        <p:nvSpPr>
          <p:cNvPr id="3" name="Content Placeholder 2"/>
          <p:cNvSpPr>
            <a:spLocks noGrp="1"/>
          </p:cNvSpPr>
          <p:nvPr>
            <p:ph sz="half" idx="1"/>
          </p:nvPr>
        </p:nvSpPr>
        <p:spPr/>
        <p:txBody>
          <a:bodyPr/>
          <a:lstStyle/>
          <a:p>
            <a:r>
              <a:rPr lang="en-US" dirty="0"/>
              <a:t>A young disabled girl and her brother are evacuated from London to the English countryside during World War </a:t>
            </a:r>
            <a:r>
              <a:rPr lang="en-US" dirty="0" smtClean="0"/>
              <a:t>II. There, </a:t>
            </a:r>
            <a:r>
              <a:rPr lang="en-US" dirty="0"/>
              <a:t>they find life to be much sweeter away from their abusive mother.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74973" y="2026606"/>
            <a:ext cx="2888673" cy="4367674"/>
          </a:xfrm>
        </p:spPr>
      </p:pic>
    </p:spTree>
    <p:extLst>
      <p:ext uri="{BB962C8B-B14F-4D97-AF65-F5344CB8AC3E}">
        <p14:creationId xmlns:p14="http://schemas.microsoft.com/office/powerpoint/2010/main" val="147270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Boys in the Boat</a:t>
            </a:r>
            <a:br>
              <a:rPr lang="en-US" i="1" dirty="0" smtClean="0"/>
            </a:br>
            <a:r>
              <a:rPr lang="en-US" dirty="0" smtClean="0"/>
              <a:t>by Daniel James Brown</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45076" y="2213264"/>
            <a:ext cx="2574549" cy="3326317"/>
          </a:xfrm>
        </p:spPr>
      </p:pic>
      <p:sp>
        <p:nvSpPr>
          <p:cNvPr id="4" name="Content Placeholder 3"/>
          <p:cNvSpPr>
            <a:spLocks noGrp="1"/>
          </p:cNvSpPr>
          <p:nvPr>
            <p:ph sz="half" idx="2"/>
          </p:nvPr>
        </p:nvSpPr>
        <p:spPr/>
        <p:txBody>
          <a:bodyPr>
            <a:normAutofit fontScale="92500" lnSpcReduction="10000"/>
          </a:bodyPr>
          <a:lstStyle/>
          <a:p>
            <a:r>
              <a:rPr lang="en-US" dirty="0" smtClean="0"/>
              <a:t>In 1936, nine </a:t>
            </a:r>
            <a:r>
              <a:rPr lang="en-US" dirty="0"/>
              <a:t>working-class boys from the American West </a:t>
            </a:r>
            <a:r>
              <a:rPr lang="en-US" dirty="0" smtClean="0"/>
              <a:t>showed </a:t>
            </a:r>
            <a:r>
              <a:rPr lang="en-US" dirty="0"/>
              <a:t>the world what true grit really meant. With rowers who were the sons of loggers, shipyard workers, and farmers, the University of Washington's eight-oar crew was never expected to defeat the elite East Coast teams, yet they </a:t>
            </a:r>
            <a:r>
              <a:rPr lang="en-US" dirty="0" smtClean="0"/>
              <a:t>did. They went </a:t>
            </a:r>
            <a:r>
              <a:rPr lang="en-US" dirty="0"/>
              <a:t>on to shock the world by challenging </a:t>
            </a:r>
            <a:r>
              <a:rPr lang="en-US" dirty="0" smtClean="0"/>
              <a:t>the crew from Nazi Germany in Berlin Olympics.</a:t>
            </a:r>
            <a:endParaRPr lang="en-US" dirty="0"/>
          </a:p>
        </p:txBody>
      </p:sp>
    </p:spTree>
    <p:extLst>
      <p:ext uri="{BB962C8B-B14F-4D97-AF65-F5344CB8AC3E}">
        <p14:creationId xmlns:p14="http://schemas.microsoft.com/office/powerpoint/2010/main" val="128417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Drowned City: Hurricane Katrina &amp; New </a:t>
            </a:r>
            <a:r>
              <a:rPr lang="en-US" i="1" dirty="0" smtClean="0"/>
              <a:t>Orleans </a:t>
            </a:r>
            <a:r>
              <a:rPr lang="en-US" dirty="0" smtClean="0"/>
              <a:t>by Don Brown</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38375" y="2158206"/>
            <a:ext cx="2381250" cy="3686175"/>
          </a:xfrm>
        </p:spPr>
      </p:pic>
      <p:sp>
        <p:nvSpPr>
          <p:cNvPr id="4" name="Content Placeholder 3"/>
          <p:cNvSpPr>
            <a:spLocks noGrp="1"/>
          </p:cNvSpPr>
          <p:nvPr>
            <p:ph sz="half" idx="2"/>
          </p:nvPr>
        </p:nvSpPr>
        <p:spPr/>
        <p:txBody>
          <a:bodyPr/>
          <a:lstStyle/>
          <a:p>
            <a:r>
              <a:rPr lang="en-US" dirty="0" smtClean="0"/>
              <a:t>The graphic non-fiction title captures </a:t>
            </a:r>
            <a:r>
              <a:rPr lang="en-US" dirty="0"/>
              <a:t>both the tragedy and triumph of one of the worst natural disasters in American history.</a:t>
            </a:r>
          </a:p>
        </p:txBody>
      </p:sp>
    </p:spTree>
    <p:extLst>
      <p:ext uri="{BB962C8B-B14F-4D97-AF65-F5344CB8AC3E}">
        <p14:creationId xmlns:p14="http://schemas.microsoft.com/office/powerpoint/2010/main" val="121643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Chasing Secrets</a:t>
            </a:r>
            <a:br>
              <a:rPr lang="en-US" i="1" dirty="0" smtClean="0"/>
            </a:br>
            <a:r>
              <a:rPr lang="en-US" dirty="0" smtClean="0"/>
              <a:t>by </a:t>
            </a:r>
            <a:r>
              <a:rPr lang="en-US" dirty="0" err="1" smtClean="0"/>
              <a:t>Gennifer</a:t>
            </a:r>
            <a:r>
              <a:rPr lang="en-US" dirty="0" smtClean="0"/>
              <a:t> </a:t>
            </a:r>
            <a:r>
              <a:rPr lang="en-US" dirty="0" err="1" smtClean="0"/>
              <a:t>Choldenko</a:t>
            </a:r>
            <a:endParaRPr lang="en-US" i="1" dirty="0"/>
          </a:p>
        </p:txBody>
      </p:sp>
      <p:sp>
        <p:nvSpPr>
          <p:cNvPr id="3" name="Content Placeholder 2"/>
          <p:cNvSpPr>
            <a:spLocks noGrp="1"/>
          </p:cNvSpPr>
          <p:nvPr>
            <p:ph sz="half" idx="1"/>
          </p:nvPr>
        </p:nvSpPr>
        <p:spPr/>
        <p:txBody>
          <a:bodyPr/>
          <a:lstStyle/>
          <a:p>
            <a:r>
              <a:rPr lang="en-US" dirty="0"/>
              <a:t>Lizzie and her </a:t>
            </a:r>
            <a:r>
              <a:rPr lang="en-US" dirty="0" smtClean="0"/>
              <a:t>friend Noah plot to </a:t>
            </a:r>
            <a:r>
              <a:rPr lang="en-US" dirty="0"/>
              <a:t>rescue Noah's father from the quarantined </a:t>
            </a:r>
            <a:r>
              <a:rPr lang="en-US" dirty="0" smtClean="0"/>
              <a:t>Chinatown. Along the way, they hope to </a:t>
            </a:r>
            <a:r>
              <a:rPr lang="en-US" dirty="0"/>
              <a:t>save everyone they love from </a:t>
            </a:r>
            <a:r>
              <a:rPr lang="en-US" dirty="0" smtClean="0"/>
              <a:t>the Bubonic Plague </a:t>
            </a:r>
            <a:r>
              <a:rPr lang="en-US" dirty="0"/>
              <a:t>that is spreading in 1900 San Francisco.</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12627" y="2269908"/>
            <a:ext cx="2690380" cy="4100139"/>
          </a:xfrm>
        </p:spPr>
      </p:pic>
    </p:spTree>
    <p:extLst>
      <p:ext uri="{BB962C8B-B14F-4D97-AF65-F5344CB8AC3E}">
        <p14:creationId xmlns:p14="http://schemas.microsoft.com/office/powerpoint/2010/main" val="173875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Lost in the Sun</a:t>
            </a:r>
            <a:r>
              <a:rPr lang="en-US" dirty="0" smtClean="0"/>
              <a:t/>
            </a:r>
            <a:br>
              <a:rPr lang="en-US" dirty="0" smtClean="0"/>
            </a:br>
            <a:r>
              <a:rPr lang="en-US" dirty="0" smtClean="0"/>
              <a:t>by Lisa Graff</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39191" y="2004368"/>
            <a:ext cx="2759653" cy="4172595"/>
          </a:xfrm>
        </p:spPr>
      </p:pic>
      <p:sp>
        <p:nvSpPr>
          <p:cNvPr id="4" name="Content Placeholder 3"/>
          <p:cNvSpPr>
            <a:spLocks noGrp="1"/>
          </p:cNvSpPr>
          <p:nvPr>
            <p:ph sz="half" idx="2"/>
          </p:nvPr>
        </p:nvSpPr>
        <p:spPr/>
        <p:txBody>
          <a:bodyPr/>
          <a:lstStyle/>
          <a:p>
            <a:r>
              <a:rPr lang="en-US" dirty="0"/>
              <a:t>As </a:t>
            </a:r>
            <a:r>
              <a:rPr lang="en-US" dirty="0" smtClean="0"/>
              <a:t>Trent </a:t>
            </a:r>
            <a:r>
              <a:rPr lang="en-US" dirty="0"/>
              <a:t>struggles to move past a traumatic </a:t>
            </a:r>
            <a:r>
              <a:rPr lang="en-US" dirty="0" smtClean="0"/>
              <a:t>death of a teammate, </a:t>
            </a:r>
            <a:r>
              <a:rPr lang="en-US" dirty="0"/>
              <a:t>he befriends class outcast Fallon </a:t>
            </a:r>
            <a:r>
              <a:rPr lang="en-US" dirty="0" smtClean="0"/>
              <a:t>Little. Ultimately, she  </a:t>
            </a:r>
            <a:r>
              <a:rPr lang="en-US" dirty="0"/>
              <a:t>helps him </a:t>
            </a:r>
            <a:r>
              <a:rPr lang="en-US" dirty="0" smtClean="0"/>
              <a:t>to understand </a:t>
            </a:r>
            <a:r>
              <a:rPr lang="en-US" dirty="0"/>
              <a:t>that he </a:t>
            </a:r>
            <a:r>
              <a:rPr lang="en-US" dirty="0" smtClean="0"/>
              <a:t>can recover from the tragedy and find meaning in life.</a:t>
            </a:r>
            <a:endParaRPr lang="en-US" dirty="0"/>
          </a:p>
        </p:txBody>
      </p:sp>
    </p:spTree>
    <p:extLst>
      <p:ext uri="{BB962C8B-B14F-4D97-AF65-F5344CB8AC3E}">
        <p14:creationId xmlns:p14="http://schemas.microsoft.com/office/powerpoint/2010/main" val="176340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Last of the </a:t>
            </a:r>
            <a:r>
              <a:rPr lang="en-US" i="1" dirty="0" err="1" smtClean="0"/>
              <a:t>Sandwalkers</a:t>
            </a:r>
            <a:r>
              <a:rPr lang="en-US" i="1" dirty="0"/>
              <a:t/>
            </a:r>
            <a:br>
              <a:rPr lang="en-US" i="1" dirty="0"/>
            </a:br>
            <a:r>
              <a:rPr lang="en-US" dirty="0" smtClean="0"/>
              <a:t>by Jay </a:t>
            </a:r>
            <a:r>
              <a:rPr lang="en-US" dirty="0" err="1" smtClean="0"/>
              <a:t>Hosler</a:t>
            </a:r>
            <a:endParaRPr lang="en-US" dirty="0"/>
          </a:p>
        </p:txBody>
      </p:sp>
      <p:sp>
        <p:nvSpPr>
          <p:cNvPr id="3" name="Content Placeholder 2"/>
          <p:cNvSpPr>
            <a:spLocks noGrp="1"/>
          </p:cNvSpPr>
          <p:nvPr>
            <p:ph sz="half" idx="1"/>
          </p:nvPr>
        </p:nvSpPr>
        <p:spPr/>
        <p:txBody>
          <a:bodyPr/>
          <a:lstStyle/>
          <a:p>
            <a:r>
              <a:rPr lang="en-US" dirty="0" smtClean="0"/>
              <a:t>Lucy </a:t>
            </a:r>
            <a:r>
              <a:rPr lang="en-US" dirty="0"/>
              <a:t>defies the law of her safe but authoritarian home on an oasis by leading a team of researchers into the desert to learn about the greater </a:t>
            </a:r>
            <a:r>
              <a:rPr lang="en-US" dirty="0" smtClean="0"/>
              <a:t>world. However,  </a:t>
            </a:r>
            <a:r>
              <a:rPr lang="en-US" dirty="0"/>
              <a:t>what she finds will change everything, beginning with the knowledge that beetles are not the only living creatures.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47708" y="2049051"/>
            <a:ext cx="2805545" cy="3972652"/>
          </a:xfrm>
        </p:spPr>
      </p:pic>
    </p:spTree>
    <p:extLst>
      <p:ext uri="{BB962C8B-B14F-4D97-AF65-F5344CB8AC3E}">
        <p14:creationId xmlns:p14="http://schemas.microsoft.com/office/powerpoint/2010/main" val="3118699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918</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2017-2018 Volunteer State Book Award Middle School Division</vt:lpstr>
      <vt:lpstr>The Jumbies by Tracy Baptiste</vt:lpstr>
      <vt:lpstr>The Thing about Jellyfish by Ali Benjamin</vt:lpstr>
      <vt:lpstr>The War that Saved My Life by Kimberly Brubaker Bradley</vt:lpstr>
      <vt:lpstr>Boys in the Boat by Daniel James Brown</vt:lpstr>
      <vt:lpstr>Drowned City: Hurricane Katrina &amp; New Orleans by Don Brown</vt:lpstr>
      <vt:lpstr>Chasing Secrets by Gennifer Choldenko</vt:lpstr>
      <vt:lpstr>Lost in the Sun by Lisa Graff</vt:lpstr>
      <vt:lpstr>The Last of the Sandwalkers by Jay Hosler</vt:lpstr>
      <vt:lpstr>Roller Girl by Victoria Jamieson</vt:lpstr>
      <vt:lpstr>The Mark of the Dragonfly by Jaleigh Johnson</vt:lpstr>
      <vt:lpstr>The Boy Who Harnessed the Wind by William Kamkwamba and Bryan Mealer</vt:lpstr>
      <vt:lpstr>Pax by Sara Pennypacker</vt:lpstr>
      <vt:lpstr>Rhythm Ride: A Road Trip through the Motown Sound by Andrea Davis Pickney</vt:lpstr>
      <vt:lpstr>I Am Princess X by Cherie Priest</vt:lpstr>
      <vt:lpstr>Echo by Pam Munoz Ryan</vt:lpstr>
      <vt:lpstr>Orbiting Jupiter by Gary Schmidt</vt:lpstr>
      <vt:lpstr>Hoodoo by Ronald Smith</vt:lpstr>
      <vt:lpstr>Goodbye Stranger by Rebecca Stead</vt:lpstr>
      <vt:lpstr>Last in a Long Line of Rebels by Lisa Lewis Tyre</vt:lpstr>
      <vt:lpstr>Popular: Vintage Wisdom for a Modern Greek by Maya Van Wagenen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2017-2018 Volunteer State Book Award Middle School Division</dc:title>
  <dc:creator>Scot Smith</dc:creator>
  <cp:lastModifiedBy>Scot Smith</cp:lastModifiedBy>
  <cp:revision>12</cp:revision>
  <dcterms:created xsi:type="dcterms:W3CDTF">2017-07-14T16:24:03Z</dcterms:created>
  <dcterms:modified xsi:type="dcterms:W3CDTF">2017-07-14T19:15:13Z</dcterms:modified>
</cp:coreProperties>
</file>