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012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990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80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741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40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023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166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8835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334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630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971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7/19/2018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7811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smtClean="0">
                <a:solidFill>
                  <a:schemeClr val="accent2"/>
                </a:solidFill>
              </a:rPr>
              <a:t>2018-2019</a:t>
            </a:r>
            <a:br>
              <a:rPr lang="en-US" b="1" dirty="0" smtClean="0">
                <a:solidFill>
                  <a:schemeClr val="accent2"/>
                </a:solidFill>
              </a:rPr>
            </a:br>
            <a:r>
              <a:rPr lang="en-US" b="1" dirty="0" smtClean="0">
                <a:solidFill>
                  <a:schemeClr val="accent2"/>
                </a:solidFill>
              </a:rPr>
              <a:t>Volunteer State Book Award </a:t>
            </a:r>
            <a:br>
              <a:rPr lang="en-US" b="1" dirty="0" smtClean="0">
                <a:solidFill>
                  <a:schemeClr val="accent2"/>
                </a:solidFill>
              </a:rPr>
            </a:br>
            <a:r>
              <a:rPr lang="en-US" b="1" dirty="0" smtClean="0">
                <a:solidFill>
                  <a:schemeClr val="accent2"/>
                </a:solidFill>
              </a:rPr>
              <a:t>Intermediate Division</a:t>
            </a:r>
            <a:endParaRPr lang="en-US" b="1" dirty="0">
              <a:solidFill>
                <a:schemeClr val="accent2"/>
              </a:solidFill>
            </a:endParaRPr>
          </a:p>
        </p:txBody>
      </p:sp>
      <p:sp>
        <p:nvSpPr>
          <p:cNvPr id="3" name="Subtitle 2"/>
          <p:cNvSpPr>
            <a:spLocks noGrp="1"/>
          </p:cNvSpPr>
          <p:nvPr>
            <p:ph type="subTitle" idx="1"/>
          </p:nvPr>
        </p:nvSpPr>
        <p:spPr/>
        <p:txBody>
          <a:bodyPr>
            <a:normAutofit/>
          </a:bodyPr>
          <a:lstStyle/>
          <a:p>
            <a:endParaRPr lang="en-US" sz="2800" dirty="0" smtClean="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1370333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Paper Things</a:t>
            </a:r>
            <a:r>
              <a:rPr lang="en-US" dirty="0" smtClean="0"/>
              <a:t/>
            </a:r>
            <a:br>
              <a:rPr lang="en-US" dirty="0" smtClean="0"/>
            </a:br>
            <a:r>
              <a:rPr lang="en-US" dirty="0" smtClean="0"/>
              <a:t>by Jennifer Jacobson</a:t>
            </a:r>
            <a:endParaRPr lang="en-US" dirty="0"/>
          </a:p>
        </p:txBody>
      </p:sp>
      <p:sp>
        <p:nvSpPr>
          <p:cNvPr id="3" name="Content Placeholder 2"/>
          <p:cNvSpPr>
            <a:spLocks noGrp="1"/>
          </p:cNvSpPr>
          <p:nvPr>
            <p:ph sz="half" idx="1"/>
          </p:nvPr>
        </p:nvSpPr>
        <p:spPr/>
        <p:txBody>
          <a:bodyPr/>
          <a:lstStyle/>
          <a:p>
            <a:r>
              <a:rPr lang="en-US" dirty="0"/>
              <a:t>When forced to choose between staying with her </a:t>
            </a:r>
            <a:r>
              <a:rPr lang="en-US" dirty="0" smtClean="0"/>
              <a:t>ill-tempered guardian </a:t>
            </a:r>
            <a:r>
              <a:rPr lang="en-US" dirty="0"/>
              <a:t>and being with her big brother, Ari </a:t>
            </a:r>
            <a:r>
              <a:rPr lang="en-US" dirty="0" smtClean="0"/>
              <a:t>chooses to go with </a:t>
            </a:r>
            <a:r>
              <a:rPr lang="en-US" dirty="0"/>
              <a:t>her big brother. There's just one problem--Gage doesn't actually have a place to live.</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18847" y="2049101"/>
            <a:ext cx="2942696" cy="4414044"/>
          </a:xfrm>
        </p:spPr>
      </p:pic>
    </p:spTree>
    <p:extLst>
      <p:ext uri="{BB962C8B-B14F-4D97-AF65-F5344CB8AC3E}">
        <p14:creationId xmlns:p14="http://schemas.microsoft.com/office/powerpoint/2010/main" val="260283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Skunked!</a:t>
            </a:r>
            <a:br>
              <a:rPr lang="en-US" i="1" dirty="0" smtClean="0"/>
            </a:br>
            <a:r>
              <a:rPr lang="en-US" dirty="0" smtClean="0"/>
              <a:t>By Jacqueline Kelly</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08018" y="2038866"/>
            <a:ext cx="3002973" cy="4264222"/>
          </a:xfrm>
        </p:spPr>
      </p:pic>
      <p:sp>
        <p:nvSpPr>
          <p:cNvPr id="4" name="Content Placeholder 3"/>
          <p:cNvSpPr>
            <a:spLocks noGrp="1"/>
          </p:cNvSpPr>
          <p:nvPr>
            <p:ph sz="half" idx="2"/>
          </p:nvPr>
        </p:nvSpPr>
        <p:spPr/>
        <p:txBody>
          <a:bodyPr/>
          <a:lstStyle/>
          <a:p>
            <a:r>
              <a:rPr lang="en-US" dirty="0" smtClean="0"/>
              <a:t>When Travis </a:t>
            </a:r>
            <a:r>
              <a:rPr lang="en-US" dirty="0"/>
              <a:t>discovers an abandoned baby skunk, he </a:t>
            </a:r>
            <a:r>
              <a:rPr lang="en-US" dirty="0" smtClean="0"/>
              <a:t>brings </a:t>
            </a:r>
            <a:r>
              <a:rPr lang="en-US" dirty="0"/>
              <a:t>him </a:t>
            </a:r>
            <a:r>
              <a:rPr lang="en-US" dirty="0" smtClean="0"/>
              <a:t>home to </a:t>
            </a:r>
            <a:r>
              <a:rPr lang="en-US" dirty="0"/>
              <a:t>take care of him. </a:t>
            </a:r>
            <a:r>
              <a:rPr lang="en-US" dirty="0" smtClean="0"/>
              <a:t>Stinky </a:t>
            </a:r>
            <a:r>
              <a:rPr lang="en-US" dirty="0"/>
              <a:t>settles in pretty well. </a:t>
            </a:r>
            <a:r>
              <a:rPr lang="en-US" dirty="0" smtClean="0"/>
              <a:t>Then, </a:t>
            </a:r>
            <a:r>
              <a:rPr lang="en-US" dirty="0"/>
              <a:t>Travis discovers </a:t>
            </a:r>
            <a:r>
              <a:rPr lang="en-US" dirty="0" err="1"/>
              <a:t>Stinky's</a:t>
            </a:r>
            <a:r>
              <a:rPr lang="en-US" dirty="0"/>
              <a:t> </a:t>
            </a:r>
            <a:r>
              <a:rPr lang="en-US" dirty="0" smtClean="0"/>
              <a:t>litter-mate who </a:t>
            </a:r>
            <a:r>
              <a:rPr lang="en-US" dirty="0"/>
              <a:t>is in need of some help, </a:t>
            </a:r>
            <a:r>
              <a:rPr lang="en-US" dirty="0" smtClean="0"/>
              <a:t>and things </a:t>
            </a:r>
            <a:r>
              <a:rPr lang="en-US" dirty="0"/>
              <a:t>get complicated around the Tate house.</a:t>
            </a:r>
          </a:p>
        </p:txBody>
      </p:sp>
    </p:spTree>
    <p:extLst>
      <p:ext uri="{BB962C8B-B14F-4D97-AF65-F5344CB8AC3E}">
        <p14:creationId xmlns:p14="http://schemas.microsoft.com/office/powerpoint/2010/main" val="28357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Slacker</a:t>
            </a:r>
            <a:r>
              <a:rPr lang="en-US" dirty="0" smtClean="0"/>
              <a:t/>
            </a:r>
            <a:br>
              <a:rPr lang="en-US" dirty="0" smtClean="0"/>
            </a:br>
            <a:r>
              <a:rPr lang="en-US" dirty="0" smtClean="0"/>
              <a:t>by Gordon </a:t>
            </a:r>
            <a:r>
              <a:rPr lang="en-US" dirty="0" err="1" smtClean="0"/>
              <a:t>Korman</a:t>
            </a:r>
            <a:endParaRPr lang="en-US" dirty="0"/>
          </a:p>
        </p:txBody>
      </p:sp>
      <p:sp>
        <p:nvSpPr>
          <p:cNvPr id="3" name="Content Placeholder 2"/>
          <p:cNvSpPr>
            <a:spLocks noGrp="1"/>
          </p:cNvSpPr>
          <p:nvPr>
            <p:ph sz="half" idx="1"/>
          </p:nvPr>
        </p:nvSpPr>
        <p:spPr/>
        <p:txBody>
          <a:bodyPr>
            <a:normAutofit/>
          </a:bodyPr>
          <a:lstStyle/>
          <a:p>
            <a:r>
              <a:rPr lang="en-US" dirty="0" smtClean="0"/>
              <a:t>When </a:t>
            </a:r>
            <a:r>
              <a:rPr lang="en-US" dirty="0"/>
              <a:t>Cameron </a:t>
            </a:r>
            <a:r>
              <a:rPr lang="en-US" dirty="0" smtClean="0"/>
              <a:t>creates </a:t>
            </a:r>
            <a:r>
              <a:rPr lang="en-US" dirty="0"/>
              <a:t>the Positive Action Group at school </a:t>
            </a:r>
            <a:r>
              <a:rPr lang="en-US" dirty="0" smtClean="0"/>
              <a:t>, he </a:t>
            </a:r>
            <a:r>
              <a:rPr lang="en-US" dirty="0"/>
              <a:t>intends </a:t>
            </a:r>
            <a:r>
              <a:rPr lang="en-US" dirty="0" smtClean="0"/>
              <a:t>to </a:t>
            </a:r>
            <a:r>
              <a:rPr lang="en-US" dirty="0"/>
              <a:t>fool his parents, teachers, and sister into letting him continue to concentrate on his </a:t>
            </a:r>
            <a:r>
              <a:rPr lang="en-US" dirty="0" smtClean="0"/>
              <a:t>video-gaming. Before long, </a:t>
            </a:r>
            <a:r>
              <a:rPr lang="en-US" dirty="0"/>
              <a:t>other kids are taking </a:t>
            </a:r>
            <a:r>
              <a:rPr lang="en-US" dirty="0" smtClean="0"/>
              <a:t>the club seriously. He soon finds </a:t>
            </a:r>
            <a:r>
              <a:rPr lang="en-US" dirty="0"/>
              <a:t>himself president of the P.A.G</a:t>
            </a:r>
            <a:r>
              <a:rPr lang="en-US" dirty="0" smtClean="0"/>
              <a:t>.  </a:t>
            </a:r>
            <a:r>
              <a:rPr lang="en-US" dirty="0"/>
              <a:t>and involved in community </a:t>
            </a:r>
            <a:r>
              <a:rPr lang="en-US" dirty="0" smtClean="0"/>
              <a:t>service</a:t>
            </a:r>
            <a:r>
              <a:rPr lang="en-US" dirty="0"/>
              <a:t>.</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24049" y="1951687"/>
            <a:ext cx="2873812" cy="4345203"/>
          </a:xfrm>
        </p:spPr>
      </p:pic>
    </p:spTree>
    <p:extLst>
      <p:ext uri="{BB962C8B-B14F-4D97-AF65-F5344CB8AC3E}">
        <p14:creationId xmlns:p14="http://schemas.microsoft.com/office/powerpoint/2010/main" val="1309102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Curse of the </a:t>
            </a:r>
            <a:r>
              <a:rPr lang="en-US" i="1" dirty="0" err="1" smtClean="0"/>
              <a:t>Boggin</a:t>
            </a:r>
            <a:r>
              <a:rPr lang="en-US" dirty="0" smtClean="0"/>
              <a:t/>
            </a:r>
            <a:br>
              <a:rPr lang="en-US" dirty="0" smtClean="0"/>
            </a:br>
            <a:r>
              <a:rPr lang="en-US" dirty="0" smtClean="0"/>
              <a:t>by D.J. McHale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56064" y="2205831"/>
            <a:ext cx="2863561" cy="4318250"/>
          </a:xfrm>
        </p:spPr>
      </p:pic>
      <p:sp>
        <p:nvSpPr>
          <p:cNvPr id="4" name="Content Placeholder 3"/>
          <p:cNvSpPr>
            <a:spLocks noGrp="1"/>
          </p:cNvSpPr>
          <p:nvPr>
            <p:ph sz="half" idx="2"/>
          </p:nvPr>
        </p:nvSpPr>
        <p:spPr/>
        <p:txBody>
          <a:bodyPr/>
          <a:lstStyle/>
          <a:p>
            <a:r>
              <a:rPr lang="en-US" dirty="0"/>
              <a:t>When supernatural phenomenon start </a:t>
            </a:r>
            <a:r>
              <a:rPr lang="en-US" dirty="0" smtClean="0"/>
              <a:t>to follow Marcus around</a:t>
            </a:r>
            <a:r>
              <a:rPr lang="en-US" dirty="0"/>
              <a:t>, he discovers a key that leads to </a:t>
            </a:r>
            <a:r>
              <a:rPr lang="en-US" dirty="0" smtClean="0"/>
              <a:t>the </a:t>
            </a:r>
            <a:r>
              <a:rPr lang="en-US" dirty="0"/>
              <a:t>Library, a place where all the stories of the living and dead are </a:t>
            </a:r>
            <a:r>
              <a:rPr lang="en-US" dirty="0" smtClean="0"/>
              <a:t>kept. Will the Library help </a:t>
            </a:r>
            <a:r>
              <a:rPr lang="en-US" dirty="0"/>
              <a:t>him and his friends solve a terrifying </a:t>
            </a:r>
            <a:r>
              <a:rPr lang="en-US" dirty="0" smtClean="0"/>
              <a:t>mystery?</a:t>
            </a:r>
            <a:endParaRPr lang="en-US" dirty="0"/>
          </a:p>
        </p:txBody>
      </p:sp>
    </p:spTree>
    <p:extLst>
      <p:ext uri="{BB962C8B-B14F-4D97-AF65-F5344CB8AC3E}">
        <p14:creationId xmlns:p14="http://schemas.microsoft.com/office/powerpoint/2010/main" val="151332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Brave Like My Brother</a:t>
            </a:r>
            <a:r>
              <a:rPr lang="en-US" dirty="0" smtClean="0"/>
              <a:t/>
            </a:r>
            <a:br>
              <a:rPr lang="en-US" dirty="0" smtClean="0"/>
            </a:br>
            <a:r>
              <a:rPr lang="en-US" dirty="0" smtClean="0"/>
              <a:t>by Marc Tyler Nobleman</a:t>
            </a:r>
            <a:endParaRPr lang="en-US" dirty="0"/>
          </a:p>
        </p:txBody>
      </p:sp>
      <p:sp>
        <p:nvSpPr>
          <p:cNvPr id="3" name="Content Placeholder 2"/>
          <p:cNvSpPr>
            <a:spLocks noGrp="1"/>
          </p:cNvSpPr>
          <p:nvPr>
            <p:ph sz="half" idx="1"/>
          </p:nvPr>
        </p:nvSpPr>
        <p:spPr/>
        <p:txBody>
          <a:bodyPr/>
          <a:lstStyle/>
          <a:p>
            <a:r>
              <a:rPr lang="en-US" dirty="0"/>
              <a:t>When Charlie's older brother Joe </a:t>
            </a:r>
            <a:r>
              <a:rPr lang="en-US" dirty="0" smtClean="0"/>
              <a:t>goes to war in </a:t>
            </a:r>
            <a:r>
              <a:rPr lang="en-US" dirty="0"/>
              <a:t>1942, Charlie learns about the tedium and dangers of war through Joe's </a:t>
            </a:r>
            <a:r>
              <a:rPr lang="en-US" dirty="0" smtClean="0"/>
              <a:t>letters which give </a:t>
            </a:r>
            <a:r>
              <a:rPr lang="en-US" dirty="0"/>
              <a:t>Charlie the strength to stand up to the local bully.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97091" y="2050833"/>
            <a:ext cx="2887807" cy="4377915"/>
          </a:xfrm>
        </p:spPr>
      </p:pic>
    </p:spTree>
    <p:extLst>
      <p:ext uri="{BB962C8B-B14F-4D97-AF65-F5344CB8AC3E}">
        <p14:creationId xmlns:p14="http://schemas.microsoft.com/office/powerpoint/2010/main" val="3662386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Six Kids and a Stuffed Cat</a:t>
            </a:r>
            <a:br>
              <a:rPr lang="en-US" i="1" dirty="0" smtClean="0"/>
            </a:br>
            <a:r>
              <a:rPr lang="en-US" dirty="0" smtClean="0"/>
              <a:t>by Gary Paulsen</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48194" y="1848879"/>
            <a:ext cx="2804361" cy="4240194"/>
          </a:xfrm>
        </p:spPr>
      </p:pic>
      <p:sp>
        <p:nvSpPr>
          <p:cNvPr id="4" name="Content Placeholder 3"/>
          <p:cNvSpPr>
            <a:spLocks noGrp="1"/>
          </p:cNvSpPr>
          <p:nvPr>
            <p:ph sz="half" idx="2"/>
          </p:nvPr>
        </p:nvSpPr>
        <p:spPr/>
        <p:txBody>
          <a:bodyPr>
            <a:normAutofit fontScale="92500"/>
          </a:bodyPr>
          <a:lstStyle/>
          <a:p>
            <a:r>
              <a:rPr lang="en-US" dirty="0"/>
              <a:t>It seemed like a normal school day, until a horrible storm forced the very cautious school administration to make everyone hole up in a safe place. Six students find themselves stuck in a tiny, questionably smelly space--a school bathroom--with a stuffed cat for entertainment. Hijinks ensue and the unexpected happens. They enter as </a:t>
            </a:r>
            <a:r>
              <a:rPr lang="en-US" dirty="0" smtClean="0"/>
              <a:t>strangers</a:t>
            </a:r>
            <a:r>
              <a:rPr lang="en-US" dirty="0"/>
              <a:t> </a:t>
            </a:r>
            <a:r>
              <a:rPr lang="en-US" dirty="0" smtClean="0"/>
              <a:t>but </a:t>
            </a:r>
            <a:r>
              <a:rPr lang="en-US" dirty="0"/>
              <a:t>leave as friends</a:t>
            </a:r>
          </a:p>
        </p:txBody>
      </p:sp>
    </p:spTree>
    <p:extLst>
      <p:ext uri="{BB962C8B-B14F-4D97-AF65-F5344CB8AC3E}">
        <p14:creationId xmlns:p14="http://schemas.microsoft.com/office/powerpoint/2010/main" val="223658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Finding </a:t>
            </a:r>
            <a:r>
              <a:rPr lang="en-US" i="1" dirty="0" smtClean="0"/>
              <a:t>Fortune</a:t>
            </a:r>
            <a:br>
              <a:rPr lang="en-US" i="1" dirty="0" smtClean="0"/>
            </a:br>
            <a:r>
              <a:rPr lang="en-US" dirty="0" smtClean="0"/>
              <a:t>by Delia Ray</a:t>
            </a:r>
            <a:endParaRPr lang="en-US" i="1" dirty="0"/>
          </a:p>
        </p:txBody>
      </p:sp>
      <p:sp>
        <p:nvSpPr>
          <p:cNvPr id="3" name="Content Placeholder 2"/>
          <p:cNvSpPr>
            <a:spLocks noGrp="1"/>
          </p:cNvSpPr>
          <p:nvPr>
            <p:ph sz="half" idx="1"/>
          </p:nvPr>
        </p:nvSpPr>
        <p:spPr/>
        <p:txBody>
          <a:bodyPr/>
          <a:lstStyle/>
          <a:p>
            <a:r>
              <a:rPr lang="en-US" dirty="0" smtClean="0"/>
              <a:t>Runaway </a:t>
            </a:r>
            <a:r>
              <a:rPr lang="en-US" dirty="0"/>
              <a:t>Ren finds an unusual boarding house in a nearby ghost town, Fortune, where she meets some interesting people and learns of a forgotten treasure from when the town was famous for buttons made of Mississippi River shells.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990609" y="2017929"/>
            <a:ext cx="3012498" cy="4518747"/>
          </a:xfrm>
        </p:spPr>
      </p:pic>
    </p:spTree>
    <p:extLst>
      <p:ext uri="{BB962C8B-B14F-4D97-AF65-F5344CB8AC3E}">
        <p14:creationId xmlns:p14="http://schemas.microsoft.com/office/powerpoint/2010/main" val="4249900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Towers Falling</a:t>
            </a:r>
            <a:r>
              <a:rPr lang="en-US" dirty="0" smtClean="0"/>
              <a:t/>
            </a:r>
            <a:br>
              <a:rPr lang="en-US" dirty="0" smtClean="0"/>
            </a:br>
            <a:r>
              <a:rPr lang="en-US" dirty="0" smtClean="0"/>
              <a:t>by Jewell Parker Rhodes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41764" y="1825625"/>
            <a:ext cx="3144116" cy="4628139"/>
          </a:xfrm>
        </p:spPr>
      </p:pic>
      <p:sp>
        <p:nvSpPr>
          <p:cNvPr id="4" name="Content Placeholder 3"/>
          <p:cNvSpPr>
            <a:spLocks noGrp="1"/>
          </p:cNvSpPr>
          <p:nvPr>
            <p:ph sz="half" idx="2"/>
          </p:nvPr>
        </p:nvSpPr>
        <p:spPr/>
        <p:txBody>
          <a:bodyPr/>
          <a:lstStyle/>
          <a:p>
            <a:r>
              <a:rPr lang="en-US" dirty="0"/>
              <a:t>While learning about September 11th, fifth grader Deja </a:t>
            </a:r>
            <a:r>
              <a:rPr lang="en-US" dirty="0" smtClean="0"/>
              <a:t>realizes </a:t>
            </a:r>
            <a:r>
              <a:rPr lang="en-US" dirty="0"/>
              <a:t>how much the events still color her </a:t>
            </a:r>
            <a:r>
              <a:rPr lang="en-US" dirty="0" smtClean="0"/>
              <a:t>world.</a:t>
            </a:r>
            <a:endParaRPr lang="en-US" dirty="0"/>
          </a:p>
        </p:txBody>
      </p:sp>
    </p:spTree>
    <p:extLst>
      <p:ext uri="{BB962C8B-B14F-4D97-AF65-F5344CB8AC3E}">
        <p14:creationId xmlns:p14="http://schemas.microsoft.com/office/powerpoint/2010/main" val="1774917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i="1" dirty="0" smtClean="0"/>
              <a:t>Fuzzy Mud</a:t>
            </a:r>
            <a:r>
              <a:rPr lang="en-US" dirty="0" smtClean="0"/>
              <a:t/>
            </a:r>
            <a:br>
              <a:rPr lang="en-US" dirty="0" smtClean="0"/>
            </a:br>
            <a:r>
              <a:rPr lang="en-US" dirty="0" smtClean="0"/>
              <a:t>by Louis Sachar</a:t>
            </a:r>
            <a:endParaRPr lang="en-US" dirty="0"/>
          </a:p>
        </p:txBody>
      </p:sp>
      <p:sp>
        <p:nvSpPr>
          <p:cNvPr id="3" name="Content Placeholder 2"/>
          <p:cNvSpPr>
            <a:spLocks noGrp="1"/>
          </p:cNvSpPr>
          <p:nvPr>
            <p:ph sz="half" idx="1"/>
          </p:nvPr>
        </p:nvSpPr>
        <p:spPr/>
        <p:txBody>
          <a:bodyPr/>
          <a:lstStyle/>
          <a:p>
            <a:r>
              <a:rPr lang="en-US" dirty="0" smtClean="0"/>
              <a:t>Two </a:t>
            </a:r>
            <a:r>
              <a:rPr lang="en-US" dirty="0"/>
              <a:t>kids take a shortcut home from school and discover what looks like fuzzy mud but is actually a substance with the potential to wreak havoc on the entire </a:t>
            </a:r>
            <a:r>
              <a:rPr lang="en-US" dirty="0" smtClean="0"/>
              <a:t>world.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07284" y="1962376"/>
            <a:ext cx="3029097" cy="4567878"/>
          </a:xfrm>
        </p:spPr>
      </p:pic>
    </p:spTree>
    <p:extLst>
      <p:ext uri="{BB962C8B-B14F-4D97-AF65-F5344CB8AC3E}">
        <p14:creationId xmlns:p14="http://schemas.microsoft.com/office/powerpoint/2010/main" val="2670277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Secret Horses of Briar </a:t>
            </a:r>
            <a:r>
              <a:rPr lang="en-US" i="1" dirty="0" smtClean="0"/>
              <a:t>Hill</a:t>
            </a:r>
            <a:br>
              <a:rPr lang="en-US" i="1" dirty="0" smtClean="0"/>
            </a:br>
            <a:r>
              <a:rPr lang="en-US" dirty="0" smtClean="0"/>
              <a:t>by Megan Shepherd</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45673" y="2239168"/>
            <a:ext cx="2873952" cy="4253449"/>
          </a:xfrm>
        </p:spPr>
      </p:pic>
      <p:sp>
        <p:nvSpPr>
          <p:cNvPr id="4" name="Content Placeholder 3"/>
          <p:cNvSpPr>
            <a:spLocks noGrp="1"/>
          </p:cNvSpPr>
          <p:nvPr>
            <p:ph sz="half" idx="2"/>
          </p:nvPr>
        </p:nvSpPr>
        <p:spPr/>
        <p:txBody>
          <a:bodyPr/>
          <a:lstStyle/>
          <a:p>
            <a:r>
              <a:rPr lang="en-US" dirty="0"/>
              <a:t>A girl living in a children's hospital during WWII discovers that a winged horse has entered her world and needs her </a:t>
            </a:r>
            <a:r>
              <a:rPr lang="en-US" dirty="0" smtClean="0"/>
              <a:t>help.</a:t>
            </a:r>
            <a:endParaRPr lang="en-US" dirty="0"/>
          </a:p>
        </p:txBody>
      </p:sp>
    </p:spTree>
    <p:extLst>
      <p:ext uri="{BB962C8B-B14F-4D97-AF65-F5344CB8AC3E}">
        <p14:creationId xmlns:p14="http://schemas.microsoft.com/office/powerpoint/2010/main" val="395603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i="1" dirty="0"/>
              <a:t>Whoosh: Lonnie Johnsons' Super-Soaking Stream of </a:t>
            </a:r>
            <a:r>
              <a:rPr lang="en-US" i="1" dirty="0" smtClean="0"/>
              <a:t>Inventions</a:t>
            </a:r>
            <a:r>
              <a:rPr lang="en-US" i="1" dirty="0"/>
              <a:t> </a:t>
            </a:r>
            <a:r>
              <a:rPr lang="en-US" i="1" dirty="0" smtClean="0"/>
              <a:t/>
            </a:r>
            <a:br>
              <a:rPr lang="en-US" i="1" dirty="0" smtClean="0"/>
            </a:br>
            <a:r>
              <a:rPr lang="en-US" dirty="0" smtClean="0"/>
              <a:t>by Chris Barton and illustrated by Don Tate.</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7790" y="2264391"/>
            <a:ext cx="2964825" cy="3783117"/>
          </a:xfrm>
        </p:spPr>
      </p:pic>
      <p:sp>
        <p:nvSpPr>
          <p:cNvPr id="6" name="Content Placeholder 5"/>
          <p:cNvSpPr>
            <a:spLocks noGrp="1"/>
          </p:cNvSpPr>
          <p:nvPr>
            <p:ph sz="half" idx="2"/>
          </p:nvPr>
        </p:nvSpPr>
        <p:spPr/>
        <p:txBody>
          <a:bodyPr/>
          <a:lstStyle/>
          <a:p>
            <a:r>
              <a:rPr lang="en-US" dirty="0" smtClean="0"/>
              <a:t>This book is a </a:t>
            </a:r>
            <a:r>
              <a:rPr lang="en-US" dirty="0"/>
              <a:t>biography of Lonnie Johnson, an engineer at NASA who </a:t>
            </a:r>
            <a:r>
              <a:rPr lang="en-US" dirty="0" smtClean="0"/>
              <a:t>also invented the </a:t>
            </a:r>
            <a:r>
              <a:rPr lang="en-US" dirty="0"/>
              <a:t>Super Soaker water </a:t>
            </a:r>
            <a:r>
              <a:rPr lang="en-US" dirty="0" smtClean="0"/>
              <a:t>gun.</a:t>
            </a:r>
            <a:endParaRPr lang="en-US" dirty="0"/>
          </a:p>
        </p:txBody>
      </p:sp>
    </p:spTree>
    <p:extLst>
      <p:ext uri="{BB962C8B-B14F-4D97-AF65-F5344CB8AC3E}">
        <p14:creationId xmlns:p14="http://schemas.microsoft.com/office/powerpoint/2010/main" val="2858931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Ghosts</a:t>
            </a:r>
            <a:r>
              <a:rPr lang="en-US" dirty="0" smtClean="0"/>
              <a:t/>
            </a:r>
            <a:br>
              <a:rPr lang="en-US" dirty="0" smtClean="0"/>
            </a:br>
            <a:r>
              <a:rPr lang="en-US" dirty="0" smtClean="0"/>
              <a:t>by Raina </a:t>
            </a:r>
            <a:r>
              <a:rPr lang="en-US" dirty="0" err="1" smtClean="0"/>
              <a:t>Telgemeier</a:t>
            </a:r>
            <a:endParaRPr lang="en-US" dirty="0"/>
          </a:p>
        </p:txBody>
      </p:sp>
      <p:sp>
        <p:nvSpPr>
          <p:cNvPr id="3" name="Content Placeholder 2"/>
          <p:cNvSpPr>
            <a:spLocks noGrp="1"/>
          </p:cNvSpPr>
          <p:nvPr>
            <p:ph sz="half" idx="1"/>
          </p:nvPr>
        </p:nvSpPr>
        <p:spPr/>
        <p:txBody>
          <a:bodyPr/>
          <a:lstStyle/>
          <a:p>
            <a:r>
              <a:rPr lang="en-US" dirty="0"/>
              <a:t>Catrina and her family have moved to the coast of Northern California for the sake of her little sister, Maya, who has cystic </a:t>
            </a:r>
            <a:r>
              <a:rPr lang="en-US" dirty="0" smtClean="0"/>
              <a:t>fibrosis. Cat </a:t>
            </a:r>
            <a:r>
              <a:rPr lang="en-US" dirty="0"/>
              <a:t>is even less happy about the move when she is told that her new town is inhabited by ghosts, </a:t>
            </a:r>
            <a:r>
              <a:rPr lang="en-US" dirty="0" smtClean="0"/>
              <a:t>but Maya </a:t>
            </a:r>
            <a:r>
              <a:rPr lang="en-US" dirty="0"/>
              <a:t>sets her heart on meeting one.</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68023" y="2062956"/>
            <a:ext cx="3020783" cy="4337844"/>
          </a:xfrm>
        </p:spPr>
      </p:pic>
    </p:spTree>
    <p:extLst>
      <p:ext uri="{BB962C8B-B14F-4D97-AF65-F5344CB8AC3E}">
        <p14:creationId xmlns:p14="http://schemas.microsoft.com/office/powerpoint/2010/main" val="2038600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Save Me a Seat</a:t>
            </a:r>
            <a:br>
              <a:rPr lang="en-US" dirty="0" smtClean="0"/>
            </a:br>
            <a:r>
              <a:rPr lang="en-US" dirty="0" smtClean="0"/>
              <a:t>by Sarah Weeks and Gita </a:t>
            </a:r>
            <a:r>
              <a:rPr lang="en-US" dirty="0" err="1"/>
              <a:t>Varadarajan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80755" y="2071615"/>
            <a:ext cx="2988252" cy="4530190"/>
          </a:xfrm>
        </p:spPr>
      </p:pic>
      <p:sp>
        <p:nvSpPr>
          <p:cNvPr id="4" name="Content Placeholder 3"/>
          <p:cNvSpPr>
            <a:spLocks noGrp="1"/>
          </p:cNvSpPr>
          <p:nvPr>
            <p:ph sz="half" idx="2"/>
          </p:nvPr>
        </p:nvSpPr>
        <p:spPr/>
        <p:txBody>
          <a:bodyPr>
            <a:normAutofit/>
          </a:bodyPr>
          <a:lstStyle/>
          <a:p>
            <a:r>
              <a:rPr lang="en-US" dirty="0"/>
              <a:t>Ravi has just moved to the United States from India and has always been at the top of his class; Joe has lived in the same town his whole life and has learning </a:t>
            </a:r>
            <a:r>
              <a:rPr lang="en-US" dirty="0" smtClean="0"/>
              <a:t>problems. </a:t>
            </a:r>
            <a:r>
              <a:rPr lang="en-US" dirty="0"/>
              <a:t>W</a:t>
            </a:r>
            <a:r>
              <a:rPr lang="en-US" dirty="0" smtClean="0"/>
              <a:t>hen </a:t>
            </a:r>
            <a:r>
              <a:rPr lang="en-US" dirty="0"/>
              <a:t>their lives intersect in the first week of fifth </a:t>
            </a:r>
            <a:r>
              <a:rPr lang="en-US" dirty="0" smtClean="0"/>
              <a:t>grade, </a:t>
            </a:r>
            <a:r>
              <a:rPr lang="en-US" dirty="0"/>
              <a:t>they are brought together by </a:t>
            </a:r>
            <a:r>
              <a:rPr lang="en-US" dirty="0" smtClean="0"/>
              <a:t>the </a:t>
            </a:r>
            <a:r>
              <a:rPr lang="en-US" dirty="0"/>
              <a:t>biggest bully in their </a:t>
            </a:r>
            <a:r>
              <a:rPr lang="en-US" dirty="0" smtClean="0"/>
              <a:t>class and </a:t>
            </a:r>
            <a:r>
              <a:rPr lang="en-US" dirty="0"/>
              <a:t>the need to take control of their lives. </a:t>
            </a:r>
          </a:p>
        </p:txBody>
      </p:sp>
    </p:spTree>
    <p:extLst>
      <p:ext uri="{BB962C8B-B14F-4D97-AF65-F5344CB8AC3E}">
        <p14:creationId xmlns:p14="http://schemas.microsoft.com/office/powerpoint/2010/main" val="3843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Soar</a:t>
            </a:r>
            <a:br>
              <a:rPr lang="en-US" i="1" dirty="0" smtClean="0"/>
            </a:br>
            <a:r>
              <a:rPr lang="en-US" dirty="0" smtClean="0"/>
              <a:t>by Joan Bauer</a:t>
            </a:r>
            <a:endParaRPr lang="en-US" i="1" dirty="0"/>
          </a:p>
        </p:txBody>
      </p:sp>
      <p:sp>
        <p:nvSpPr>
          <p:cNvPr id="3" name="Content Placeholder 2"/>
          <p:cNvSpPr>
            <a:spLocks noGrp="1"/>
          </p:cNvSpPr>
          <p:nvPr>
            <p:ph sz="half" idx="1"/>
          </p:nvPr>
        </p:nvSpPr>
        <p:spPr/>
        <p:txBody>
          <a:bodyPr/>
          <a:lstStyle/>
          <a:p>
            <a:r>
              <a:rPr lang="en-US" dirty="0" smtClean="0"/>
              <a:t>Jeremiah </a:t>
            </a:r>
            <a:r>
              <a:rPr lang="en-US" i="1" dirty="0"/>
              <a:t>really</a:t>
            </a:r>
            <a:r>
              <a:rPr lang="en-US" dirty="0"/>
              <a:t> loves baseball and </a:t>
            </a:r>
            <a:r>
              <a:rPr lang="en-US" dirty="0" smtClean="0"/>
              <a:t>knows </a:t>
            </a:r>
            <a:r>
              <a:rPr lang="en-US" dirty="0"/>
              <a:t>just about everything there is to know about his favorite sport. W</a:t>
            </a:r>
            <a:r>
              <a:rPr lang="en-US" dirty="0" smtClean="0"/>
              <a:t>hen </a:t>
            </a:r>
            <a:r>
              <a:rPr lang="en-US" dirty="0"/>
              <a:t>he's told he can't play baseball following an operation on his heart, Jeremiah decides he'll do the next best thing and become a coach.</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08764" y="2039576"/>
            <a:ext cx="2743625" cy="4137387"/>
          </a:xfrm>
        </p:spPr>
      </p:pic>
    </p:spTree>
    <p:extLst>
      <p:ext uri="{BB962C8B-B14F-4D97-AF65-F5344CB8AC3E}">
        <p14:creationId xmlns:p14="http://schemas.microsoft.com/office/powerpoint/2010/main" val="21071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Wolf’s Boy</a:t>
            </a:r>
            <a:br>
              <a:rPr lang="en-US" i="1" dirty="0" smtClean="0"/>
            </a:br>
            <a:r>
              <a:rPr lang="en-US" dirty="0" smtClean="0"/>
              <a:t>by Susan Williams </a:t>
            </a:r>
            <a:r>
              <a:rPr lang="en-US" dirty="0" err="1" smtClean="0"/>
              <a:t>Beckhorn</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14536" y="2015836"/>
            <a:ext cx="2927597" cy="4426527"/>
          </a:xfrm>
        </p:spPr>
      </p:pic>
      <p:sp>
        <p:nvSpPr>
          <p:cNvPr id="4" name="Content Placeholder 3"/>
          <p:cNvSpPr>
            <a:spLocks noGrp="1"/>
          </p:cNvSpPr>
          <p:nvPr>
            <p:ph sz="half" idx="2"/>
          </p:nvPr>
        </p:nvSpPr>
        <p:spPr/>
        <p:txBody>
          <a:bodyPr/>
          <a:lstStyle/>
          <a:p>
            <a:r>
              <a:rPr lang="en-US" dirty="0"/>
              <a:t>Kai and his wolf, </a:t>
            </a:r>
            <a:r>
              <a:rPr lang="en-US" dirty="0" err="1"/>
              <a:t>Uff</a:t>
            </a:r>
            <a:r>
              <a:rPr lang="en-US" dirty="0"/>
              <a:t>, must brave the long winter together and learn what it takes to survive on their </a:t>
            </a:r>
            <a:r>
              <a:rPr lang="en-US" dirty="0" smtClean="0"/>
              <a:t>own.</a:t>
            </a:r>
            <a:endParaRPr lang="en-US" dirty="0"/>
          </a:p>
        </p:txBody>
      </p:sp>
    </p:spTree>
    <p:extLst>
      <p:ext uri="{BB962C8B-B14F-4D97-AF65-F5344CB8AC3E}">
        <p14:creationId xmlns:p14="http://schemas.microsoft.com/office/powerpoint/2010/main" val="2876568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smtClean="0"/>
              <a:t>Step Right Up</a:t>
            </a:r>
            <a:r>
              <a:rPr lang="en-US" dirty="0" smtClean="0"/>
              <a:t/>
            </a:r>
            <a:br>
              <a:rPr lang="en-US" dirty="0" smtClean="0"/>
            </a:br>
            <a:r>
              <a:rPr lang="en-US" dirty="0" smtClean="0"/>
              <a:t>by Donna Janell Bowman </a:t>
            </a:r>
            <a:br>
              <a:rPr lang="en-US" dirty="0" smtClean="0"/>
            </a:br>
            <a:r>
              <a:rPr lang="en-US" dirty="0" smtClean="0"/>
              <a:t>and Illustrated by Daniel Minter</a:t>
            </a:r>
            <a:endParaRPr lang="en-US" dirty="0"/>
          </a:p>
        </p:txBody>
      </p:sp>
      <p:sp>
        <p:nvSpPr>
          <p:cNvPr id="3" name="Content Placeholder 2"/>
          <p:cNvSpPr>
            <a:spLocks noGrp="1"/>
          </p:cNvSpPr>
          <p:nvPr>
            <p:ph sz="half" idx="1"/>
          </p:nvPr>
        </p:nvSpPr>
        <p:spPr/>
        <p:txBody>
          <a:bodyPr/>
          <a:lstStyle/>
          <a:p>
            <a:r>
              <a:rPr lang="en-US" dirty="0"/>
              <a:t>Dr. </a:t>
            </a:r>
            <a:r>
              <a:rPr lang="en-US" dirty="0" smtClean="0"/>
              <a:t>Bill </a:t>
            </a:r>
            <a:r>
              <a:rPr lang="en-US" dirty="0"/>
              <a:t>Key, a former slave and self-trained veterinarian </a:t>
            </a:r>
            <a:r>
              <a:rPr lang="en-US" dirty="0" smtClean="0"/>
              <a:t>taught </a:t>
            </a:r>
            <a:r>
              <a:rPr lang="en-US" dirty="0"/>
              <a:t>his horse, Jim, to read and </a:t>
            </a:r>
            <a:r>
              <a:rPr lang="en-US" dirty="0" smtClean="0"/>
              <a:t>write. Doc and Jim Key became </a:t>
            </a:r>
            <a:r>
              <a:rPr lang="en-US" dirty="0"/>
              <a:t>one of the most famous traveling performance acts </a:t>
            </a:r>
            <a:r>
              <a:rPr lang="en-US" dirty="0" smtClean="0"/>
              <a:t>at </a:t>
            </a:r>
            <a:r>
              <a:rPr lang="en-US" dirty="0"/>
              <a:t>the turn of the twentieth century.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62009" y="2130063"/>
            <a:ext cx="3251489" cy="3719703"/>
          </a:xfrm>
        </p:spPr>
      </p:pic>
    </p:spTree>
    <p:extLst>
      <p:ext uri="{BB962C8B-B14F-4D97-AF65-F5344CB8AC3E}">
        <p14:creationId xmlns:p14="http://schemas.microsoft.com/office/powerpoint/2010/main" val="379061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Wild Robot</a:t>
            </a:r>
            <a:r>
              <a:rPr lang="en-US" dirty="0" smtClean="0"/>
              <a:t/>
            </a:r>
            <a:br>
              <a:rPr lang="en-US" dirty="0" smtClean="0"/>
            </a:br>
            <a:r>
              <a:rPr lang="en-US" dirty="0" smtClean="0"/>
              <a:t>by Peter Brown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80754" y="2009730"/>
            <a:ext cx="2919845" cy="4239615"/>
          </a:xfrm>
        </p:spPr>
      </p:pic>
      <p:sp>
        <p:nvSpPr>
          <p:cNvPr id="4" name="Content Placeholder 3"/>
          <p:cNvSpPr>
            <a:spLocks noGrp="1"/>
          </p:cNvSpPr>
          <p:nvPr>
            <p:ph sz="half" idx="2"/>
          </p:nvPr>
        </p:nvSpPr>
        <p:spPr/>
        <p:txBody>
          <a:bodyPr/>
          <a:lstStyle/>
          <a:p>
            <a:r>
              <a:rPr lang="en-US" dirty="0"/>
              <a:t>Roz the robot discovers that she is alone on a remote, wild island with no memory of where she is from or why she is there, and her only hope of survival is to try to learn about her new environment from the island's hostile inhabitants.</a:t>
            </a:r>
          </a:p>
        </p:txBody>
      </p:sp>
    </p:spTree>
    <p:extLst>
      <p:ext uri="{BB962C8B-B14F-4D97-AF65-F5344CB8AC3E}">
        <p14:creationId xmlns:p14="http://schemas.microsoft.com/office/powerpoint/2010/main" val="245065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Moo</a:t>
            </a:r>
            <a:r>
              <a:rPr lang="en-US" dirty="0" smtClean="0"/>
              <a:t/>
            </a:r>
            <a:br>
              <a:rPr lang="en-US" dirty="0" smtClean="0"/>
            </a:br>
            <a:r>
              <a:rPr lang="en-US" dirty="0" smtClean="0"/>
              <a:t>by Sharon Creech</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7628" y="1825625"/>
            <a:ext cx="3133906" cy="4537896"/>
          </a:xfrm>
        </p:spPr>
      </p:pic>
      <p:sp>
        <p:nvSpPr>
          <p:cNvPr id="4" name="Content Placeholder 3"/>
          <p:cNvSpPr>
            <a:spLocks noGrp="1"/>
          </p:cNvSpPr>
          <p:nvPr>
            <p:ph sz="half" idx="2"/>
          </p:nvPr>
        </p:nvSpPr>
        <p:spPr/>
        <p:txBody>
          <a:bodyPr/>
          <a:lstStyle/>
          <a:p>
            <a:r>
              <a:rPr lang="en-US" dirty="0" smtClean="0"/>
              <a:t>Following her </a:t>
            </a:r>
            <a:r>
              <a:rPr lang="en-US" dirty="0"/>
              <a:t>family's momentous move from the city to rural Maine, an unexpected bond develops </a:t>
            </a:r>
            <a:r>
              <a:rPr lang="en-US" dirty="0" smtClean="0"/>
              <a:t>between </a:t>
            </a:r>
            <a:r>
              <a:rPr lang="en-US" dirty="0"/>
              <a:t>Reena and one very </a:t>
            </a:r>
            <a:r>
              <a:rPr lang="en-US" dirty="0" smtClean="0"/>
              <a:t>stubborn </a:t>
            </a:r>
            <a:r>
              <a:rPr lang="en-US" dirty="0"/>
              <a:t>cow.</a:t>
            </a:r>
          </a:p>
        </p:txBody>
      </p:sp>
    </p:spTree>
    <p:extLst>
      <p:ext uri="{BB962C8B-B14F-4D97-AF65-F5344CB8AC3E}">
        <p14:creationId xmlns:p14="http://schemas.microsoft.com/office/powerpoint/2010/main" val="2795004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Nothing but Trouble</a:t>
            </a:r>
            <a:r>
              <a:rPr lang="en-US" dirty="0" smtClean="0"/>
              <a:t/>
            </a:r>
            <a:br>
              <a:rPr lang="en-US" dirty="0" smtClean="0"/>
            </a:br>
            <a:r>
              <a:rPr lang="en-US" dirty="0" smtClean="0"/>
              <a:t>by Jacqueline Davies</a:t>
            </a:r>
            <a:endParaRPr lang="en-US" dirty="0"/>
          </a:p>
        </p:txBody>
      </p:sp>
      <p:sp>
        <p:nvSpPr>
          <p:cNvPr id="3" name="Content Placeholder 2"/>
          <p:cNvSpPr>
            <a:spLocks noGrp="1"/>
          </p:cNvSpPr>
          <p:nvPr>
            <p:ph sz="half" idx="1"/>
          </p:nvPr>
        </p:nvSpPr>
        <p:spPr/>
        <p:txBody>
          <a:bodyPr/>
          <a:lstStyle/>
          <a:p>
            <a:r>
              <a:rPr lang="en-US" dirty="0"/>
              <a:t>Two smart girls in one small town use their combined </a:t>
            </a:r>
            <a:r>
              <a:rPr lang="en-US" dirty="0" smtClean="0"/>
              <a:t>scientific genius </a:t>
            </a:r>
            <a:r>
              <a:rPr lang="en-US" dirty="0"/>
              <a:t>to liven up their world--one prank at a </a:t>
            </a:r>
            <a:r>
              <a:rPr lang="en-US" dirty="0" smtClean="0"/>
              <a:t>time.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10478" y="2030052"/>
            <a:ext cx="2735429" cy="4146911"/>
          </a:xfrm>
        </p:spPr>
      </p:pic>
    </p:spTree>
    <p:extLst>
      <p:ext uri="{BB962C8B-B14F-4D97-AF65-F5344CB8AC3E}">
        <p14:creationId xmlns:p14="http://schemas.microsoft.com/office/powerpoint/2010/main" val="903190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smtClean="0"/>
              <a:t>Raymie</a:t>
            </a:r>
            <a:r>
              <a:rPr lang="en-US" i="1" dirty="0" smtClean="0"/>
              <a:t> Nightingale</a:t>
            </a:r>
            <a:br>
              <a:rPr lang="en-US" i="1" dirty="0" smtClean="0"/>
            </a:br>
            <a:r>
              <a:rPr lang="en-US" dirty="0" smtClean="0"/>
              <a:t>by Kate </a:t>
            </a:r>
            <a:r>
              <a:rPr lang="en-US" dirty="0" err="1" smtClean="0"/>
              <a:t>DiCamillo</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10591" y="2119745"/>
            <a:ext cx="3139722" cy="4470963"/>
          </a:xfrm>
        </p:spPr>
      </p:pic>
      <p:sp>
        <p:nvSpPr>
          <p:cNvPr id="4" name="Content Placeholder 3"/>
          <p:cNvSpPr>
            <a:spLocks noGrp="1"/>
          </p:cNvSpPr>
          <p:nvPr>
            <p:ph sz="half" idx="2"/>
          </p:nvPr>
        </p:nvSpPr>
        <p:spPr/>
        <p:txBody>
          <a:bodyPr/>
          <a:lstStyle/>
          <a:p>
            <a:r>
              <a:rPr lang="en-US" dirty="0"/>
              <a:t>Hoping that if she wins a local beauty pageant her father will come home, </a:t>
            </a:r>
            <a:r>
              <a:rPr lang="en-US" dirty="0" err="1"/>
              <a:t>Raymie</a:t>
            </a:r>
            <a:r>
              <a:rPr lang="en-US" dirty="0"/>
              <a:t> practices twirling a baton and performing good deeds as she is drawn into an unlikely friendship with a drama queen and a saboteur. </a:t>
            </a:r>
          </a:p>
        </p:txBody>
      </p:sp>
    </p:spTree>
    <p:extLst>
      <p:ext uri="{BB962C8B-B14F-4D97-AF65-F5344CB8AC3E}">
        <p14:creationId xmlns:p14="http://schemas.microsoft.com/office/powerpoint/2010/main" val="344349712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867</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2018-2019 Volunteer State Book Award  Intermediate Division</vt:lpstr>
      <vt:lpstr>Whoosh: Lonnie Johnsons' Super-Soaking Stream of Inventions  by Chris Barton and illustrated by Don Tate.</vt:lpstr>
      <vt:lpstr>Soar by Joan Bauer</vt:lpstr>
      <vt:lpstr>The Wolf’s Boy by Susan Williams Beckhorn</vt:lpstr>
      <vt:lpstr>Step Right Up by Donna Janell Bowman  and Illustrated by Daniel Minter</vt:lpstr>
      <vt:lpstr>The Wild Robot by Peter Brown</vt:lpstr>
      <vt:lpstr>Moo by Sharon Creech</vt:lpstr>
      <vt:lpstr>Nothing but Trouble by Jacqueline Davies</vt:lpstr>
      <vt:lpstr>Raymie Nightingale by Kate DiCamillo</vt:lpstr>
      <vt:lpstr>Paper Things by Jennifer Jacobson</vt:lpstr>
      <vt:lpstr>Skunked! By Jacqueline Kelly</vt:lpstr>
      <vt:lpstr>Slacker by Gordon Korman</vt:lpstr>
      <vt:lpstr>The Curse of the Boggin by D.J. McHale</vt:lpstr>
      <vt:lpstr>Brave Like My Brother by Marc Tyler Nobleman</vt:lpstr>
      <vt:lpstr>Six Kids and a Stuffed Cat by Gary Paulsen</vt:lpstr>
      <vt:lpstr>Finding Fortune by Delia Ray</vt:lpstr>
      <vt:lpstr>Towers Falling by Jewell Parker Rhodes</vt:lpstr>
      <vt:lpstr>Fuzzy Mud by Louis Sachar</vt:lpstr>
      <vt:lpstr>The Secret Horses of Briar Hill by Megan Shepherd</vt:lpstr>
      <vt:lpstr>Ghosts by Raina Telgemeier</vt:lpstr>
      <vt:lpstr>Save Me a Seat by Sarah Weeks and Gita Varadarajan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2018-2019 Volunteer State Book Award  Intermediate Division</dc:title>
  <dc:creator>Scot Smith</dc:creator>
  <cp:lastModifiedBy>Scot Smith</cp:lastModifiedBy>
  <cp:revision>9</cp:revision>
  <dcterms:created xsi:type="dcterms:W3CDTF">2018-07-18T10:18:04Z</dcterms:created>
  <dcterms:modified xsi:type="dcterms:W3CDTF">2018-07-19T15:31:56Z</dcterms:modified>
</cp:coreProperties>
</file>