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18crzGSR7vRwKxUPeBSy5n5LX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b77d905b5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8b77d905b5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b77d905b5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8b77d905b5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b77d905b5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8b77d905b5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b77d905b5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8b77d905b5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b77d905b5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8b77d905b5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b77d905b5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8b77d905b5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8b77d905b5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8b77d905b5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8b77d905b5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8b77d905b5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8b77d905b5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8b77d905b5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b77d905b5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8b77d905b5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00" scaled="0"/>
        </a:gra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097048"/>
            <a:ext cx="9144000" cy="2505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2"/>
              </a:buClr>
              <a:buSzPts val="5400"/>
              <a:buFont typeface="Calibri"/>
              <a:buNone/>
            </a:pPr>
            <a:r>
              <a:t/>
            </a:r>
            <a:endParaRPr b="1" sz="5400">
              <a:solidFill>
                <a:schemeClr val="accent2"/>
              </a:solidFill>
            </a:endParaRPr>
          </a:p>
          <a:p>
            <a:pPr indent="0" lvl="0" marL="0" rtl="0" algn="ctr">
              <a:lnSpc>
                <a:spcPct val="90000"/>
              </a:lnSpc>
              <a:spcBef>
                <a:spcPts val="0"/>
              </a:spcBef>
              <a:spcAft>
                <a:spcPts val="0"/>
              </a:spcAft>
              <a:buClr>
                <a:schemeClr val="accent2"/>
              </a:buClr>
              <a:buSzPts val="5400"/>
              <a:buFont typeface="Calibri"/>
              <a:buNone/>
            </a:pPr>
            <a:r>
              <a:t/>
            </a:r>
            <a:endParaRPr b="1" sz="5400">
              <a:solidFill>
                <a:schemeClr val="accent2"/>
              </a:solidFill>
            </a:endParaRPr>
          </a:p>
          <a:p>
            <a:pPr indent="0" lvl="0" marL="0" rtl="0" algn="ctr">
              <a:lnSpc>
                <a:spcPct val="90000"/>
              </a:lnSpc>
              <a:spcBef>
                <a:spcPts val="0"/>
              </a:spcBef>
              <a:spcAft>
                <a:spcPts val="0"/>
              </a:spcAft>
              <a:buClr>
                <a:schemeClr val="accent2"/>
              </a:buClr>
              <a:buSzPts val="5400"/>
              <a:buFont typeface="Calibri"/>
              <a:buNone/>
            </a:pPr>
            <a:r>
              <a:t/>
            </a:r>
            <a:endParaRPr b="1" sz="5400">
              <a:solidFill>
                <a:schemeClr val="accent2"/>
              </a:solidFill>
            </a:endParaRPr>
          </a:p>
          <a:p>
            <a:pPr indent="0" lvl="0" marL="0" rtl="0" algn="ctr">
              <a:lnSpc>
                <a:spcPct val="90000"/>
              </a:lnSpc>
              <a:spcBef>
                <a:spcPts val="0"/>
              </a:spcBef>
              <a:spcAft>
                <a:spcPts val="0"/>
              </a:spcAft>
              <a:buClr>
                <a:schemeClr val="accent2"/>
              </a:buClr>
              <a:buSzPts val="5400"/>
              <a:buFont typeface="Calibri"/>
              <a:buNone/>
            </a:pPr>
            <a:r>
              <a:rPr b="1" lang="en-US" sz="5400">
                <a:solidFill>
                  <a:schemeClr val="accent2"/>
                </a:solidFill>
              </a:rPr>
              <a:t>2020-2021</a:t>
            </a:r>
            <a:br>
              <a:rPr b="1" lang="en-US" sz="5400">
                <a:solidFill>
                  <a:schemeClr val="accent2"/>
                </a:solidFill>
              </a:rPr>
            </a:br>
            <a:r>
              <a:rPr b="1" lang="en-US" sz="5400">
                <a:solidFill>
                  <a:schemeClr val="accent2"/>
                </a:solidFill>
              </a:rPr>
              <a:t>Volunteer State Book Award </a:t>
            </a:r>
            <a:br>
              <a:rPr b="1" lang="en-US" sz="5400">
                <a:solidFill>
                  <a:schemeClr val="accent2"/>
                </a:solidFill>
              </a:rPr>
            </a:b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2"/>
              </a:buClr>
              <a:buSzPts val="5400"/>
              <a:buFont typeface="Calibri"/>
              <a:buNone/>
            </a:pPr>
            <a:r>
              <a:rPr b="1" lang="en-US" sz="5400">
                <a:solidFill>
                  <a:schemeClr val="accent2"/>
                </a:solidFill>
              </a:rPr>
              <a:t>Primary</a:t>
            </a:r>
            <a:r>
              <a:rPr b="1" lang="en-US" sz="5400">
                <a:solidFill>
                  <a:schemeClr val="accent2"/>
                </a:solidFill>
              </a:rPr>
              <a:t> Division</a:t>
            </a:r>
            <a:endParaRPr sz="2800"/>
          </a:p>
        </p:txBody>
      </p:sp>
      <p:pic>
        <p:nvPicPr>
          <p:cNvPr id="86" name="Google Shape;86;p1"/>
          <p:cNvPicPr preferRelativeResize="0"/>
          <p:nvPr/>
        </p:nvPicPr>
        <p:blipFill rotWithShape="1">
          <a:blip r:embed="rId3">
            <a:alphaModFix amt="71000"/>
          </a:blip>
          <a:srcRect b="0" l="0" r="0" t="0"/>
          <a:stretch/>
        </p:blipFill>
        <p:spPr>
          <a:xfrm>
            <a:off x="0" y="5407615"/>
            <a:ext cx="2543901" cy="1417050"/>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543181" y="5335087"/>
            <a:ext cx="1302796" cy="1417050"/>
          </a:xfrm>
          <a:prstGeom prst="rect">
            <a:avLst/>
          </a:prstGeom>
          <a:noFill/>
          <a:ln>
            <a:noFill/>
          </a:ln>
        </p:spPr>
      </p:pic>
      <p:pic>
        <p:nvPicPr>
          <p:cNvPr id="88" name="Google Shape;88;p1"/>
          <p:cNvPicPr preferRelativeResize="0"/>
          <p:nvPr/>
        </p:nvPicPr>
        <p:blipFill rotWithShape="1">
          <a:blip r:embed="rId3">
            <a:alphaModFix amt="71000"/>
          </a:blip>
          <a:srcRect b="0" l="0" r="0" t="0"/>
          <a:stretch/>
        </p:blipFill>
        <p:spPr>
          <a:xfrm>
            <a:off x="9570950" y="5407615"/>
            <a:ext cx="2543901" cy="1417050"/>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10191506" y="5060837"/>
            <a:ext cx="1302796" cy="141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type="title"/>
          </p:nvPr>
        </p:nvSpPr>
        <p:spPr>
          <a:xfrm>
            <a:off x="555075" y="365125"/>
            <a:ext cx="110838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 Inky the Octopus</a:t>
            </a:r>
            <a:br>
              <a:rPr lang="en-US"/>
            </a:br>
            <a:r>
              <a:rPr lang="en-US"/>
              <a:t>by Erin Guendelsberger, illust. by David Leonard</a:t>
            </a:r>
            <a:endParaRPr b="1" i="1"/>
          </a:p>
        </p:txBody>
      </p:sp>
      <p:sp>
        <p:nvSpPr>
          <p:cNvPr id="151" name="Google Shape;151;p10"/>
          <p:cNvSpPr txBox="1"/>
          <p:nvPr>
            <p:ph idx="2" type="body"/>
          </p:nvPr>
        </p:nvSpPr>
        <p:spPr>
          <a:xfrm>
            <a:off x="1074350" y="1987575"/>
            <a:ext cx="5622600" cy="44049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2590"/>
              <a:buNone/>
            </a:pPr>
            <a:r>
              <a:t/>
            </a:r>
            <a:endParaRPr sz="2500">
              <a:solidFill>
                <a:srgbClr val="181818"/>
              </a:solidFill>
            </a:endParaRPr>
          </a:p>
          <a:p>
            <a:pPr indent="0" lvl="0" marL="0" rtl="0" algn="l">
              <a:lnSpc>
                <a:spcPct val="70000"/>
              </a:lnSpc>
              <a:spcBef>
                <a:spcPts val="1000"/>
              </a:spcBef>
              <a:spcAft>
                <a:spcPts val="0"/>
              </a:spcAft>
              <a:buClr>
                <a:schemeClr val="dk1"/>
              </a:buClr>
              <a:buSzPts val="2590"/>
              <a:buNone/>
            </a:pPr>
            <a:r>
              <a:t/>
            </a:r>
            <a:endParaRPr sz="2500">
              <a:solidFill>
                <a:srgbClr val="181818"/>
              </a:solidFill>
            </a:endParaRPr>
          </a:p>
          <a:p>
            <a:pPr indent="0" lvl="0" marL="0" rtl="0" algn="l">
              <a:lnSpc>
                <a:spcPct val="70000"/>
              </a:lnSpc>
              <a:spcBef>
                <a:spcPts val="1000"/>
              </a:spcBef>
              <a:spcAft>
                <a:spcPts val="0"/>
              </a:spcAft>
              <a:buClr>
                <a:schemeClr val="dk1"/>
              </a:buClr>
              <a:buSzPts val="2590"/>
              <a:buNone/>
            </a:pPr>
            <a:r>
              <a:rPr lang="en-US" sz="2500">
                <a:solidFill>
                  <a:srgbClr val="181818"/>
                </a:solidFill>
              </a:rPr>
              <a:t>Inky the octopus is bored with aquarium life and wants to escape to the ocean! But just how can an octopus in a tank get to the open seas? Find out in </a:t>
            </a:r>
            <a:r>
              <a:rPr i="1" lang="en-US" sz="2500">
                <a:solidFill>
                  <a:srgbClr val="181818"/>
                </a:solidFill>
              </a:rPr>
              <a:t>Inky the Octopus</a:t>
            </a:r>
            <a:r>
              <a:rPr lang="en-US" sz="2500">
                <a:solidFill>
                  <a:srgbClr val="181818"/>
                </a:solidFill>
              </a:rPr>
              <a:t>, the only tale of the mischievous octopus to be officially endorsed by the National Aquarium of New Zealand</a:t>
            </a:r>
            <a:endParaRPr sz="2500">
              <a:solidFill>
                <a:srgbClr val="000000"/>
              </a:solidFill>
            </a:endParaRPr>
          </a:p>
          <a:p>
            <a:pPr indent="0" lvl="0" marL="0" rtl="0" algn="l">
              <a:lnSpc>
                <a:spcPct val="70000"/>
              </a:lnSpc>
              <a:spcBef>
                <a:spcPts val="1000"/>
              </a:spcBef>
              <a:spcAft>
                <a:spcPts val="0"/>
              </a:spcAft>
              <a:buClr>
                <a:schemeClr val="dk1"/>
              </a:buClr>
              <a:buSzPts val="2590"/>
              <a:buNone/>
            </a:pPr>
            <a:r>
              <a:t/>
            </a:r>
            <a:endParaRPr sz="2590"/>
          </a:p>
        </p:txBody>
      </p:sp>
      <p:pic>
        <p:nvPicPr>
          <p:cNvPr id="152" name="Google Shape;152;p10"/>
          <p:cNvPicPr preferRelativeResize="0"/>
          <p:nvPr/>
        </p:nvPicPr>
        <p:blipFill>
          <a:blip r:embed="rId3">
            <a:alphaModFix/>
          </a:blip>
          <a:stretch>
            <a:fillRect/>
          </a:stretch>
        </p:blipFill>
        <p:spPr>
          <a:xfrm>
            <a:off x="7100025" y="2171154"/>
            <a:ext cx="4083800" cy="408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 We Don’t Eat Our Classmates</a:t>
            </a:r>
            <a:br>
              <a:rPr b="1" i="1" lang="en-US"/>
            </a:br>
            <a:r>
              <a:rPr lang="en-US"/>
              <a:t>by Ryan T. Higgins</a:t>
            </a:r>
            <a:endParaRPr b="1" i="1"/>
          </a:p>
        </p:txBody>
      </p:sp>
      <p:sp>
        <p:nvSpPr>
          <p:cNvPr id="158" name="Google Shape;158;p11"/>
          <p:cNvSpPr txBox="1"/>
          <p:nvPr>
            <p:ph idx="1" type="body"/>
          </p:nvPr>
        </p:nvSpPr>
        <p:spPr>
          <a:xfrm>
            <a:off x="5497150" y="1951750"/>
            <a:ext cx="5747700" cy="44049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1100"/>
              <a:buNone/>
            </a:pPr>
            <a:r>
              <a:t/>
            </a:r>
            <a:endParaRPr sz="2400">
              <a:solidFill>
                <a:srgbClr val="181818"/>
              </a:solidFill>
            </a:endParaRPr>
          </a:p>
          <a:p>
            <a:pPr indent="0" lvl="0" marL="0" rtl="0" algn="l">
              <a:lnSpc>
                <a:spcPct val="70000"/>
              </a:lnSpc>
              <a:spcBef>
                <a:spcPts val="1000"/>
              </a:spcBef>
              <a:spcAft>
                <a:spcPts val="0"/>
              </a:spcAft>
              <a:buClr>
                <a:schemeClr val="dk1"/>
              </a:buClr>
              <a:buSzPts val="1100"/>
              <a:buFont typeface="Arial"/>
              <a:buNone/>
            </a:pPr>
            <a:r>
              <a:rPr lang="en-US" sz="2400">
                <a:solidFill>
                  <a:srgbClr val="181818"/>
                </a:solidFill>
              </a:rPr>
              <a:t>Penelope the dinosaur starts school, but it’s hard to make friends when her classmates are so delicious!</a:t>
            </a:r>
            <a:endParaRPr sz="2400">
              <a:solidFill>
                <a:srgbClr val="181818"/>
              </a:solidFill>
            </a:endParaRPr>
          </a:p>
          <a:p>
            <a:pPr indent="0" lvl="0" marL="0" rtl="0" algn="l">
              <a:lnSpc>
                <a:spcPct val="70000"/>
              </a:lnSpc>
              <a:spcBef>
                <a:spcPts val="1000"/>
              </a:spcBef>
              <a:spcAft>
                <a:spcPts val="0"/>
              </a:spcAft>
              <a:buClr>
                <a:schemeClr val="dk1"/>
              </a:buClr>
              <a:buSzPts val="1100"/>
              <a:buFont typeface="Arial"/>
              <a:buNone/>
            </a:pPr>
            <a:r>
              <a:t/>
            </a:r>
            <a:endParaRPr sz="2400"/>
          </a:p>
          <a:p>
            <a:pPr indent="0" lvl="0" marL="0" rtl="0" algn="l">
              <a:lnSpc>
                <a:spcPct val="70000"/>
              </a:lnSpc>
              <a:spcBef>
                <a:spcPts val="1000"/>
              </a:spcBef>
              <a:spcAft>
                <a:spcPts val="0"/>
              </a:spcAft>
              <a:buClr>
                <a:schemeClr val="dk1"/>
              </a:buClr>
              <a:buSzPts val="2380"/>
              <a:buNone/>
            </a:pPr>
            <a:r>
              <a:rPr lang="en-US" sz="2400">
                <a:solidFill>
                  <a:srgbClr val="181818"/>
                </a:solidFill>
              </a:rPr>
              <a:t>It’s the first day of school for Penelope Rex, and she can’t wait to meet her classmates. But it’s hard to make human friends when they’re so darn delicious! That is, until Penelope gets a taste of her own medicine and finds she may not be at the top of the food chain after all...</a:t>
            </a:r>
            <a:endParaRPr sz="2400">
              <a:solidFill>
                <a:srgbClr val="000000"/>
              </a:solidFill>
            </a:endParaRPr>
          </a:p>
          <a:p>
            <a:pPr indent="0" lvl="0" marL="0" rtl="0" algn="l">
              <a:lnSpc>
                <a:spcPct val="70000"/>
              </a:lnSpc>
              <a:spcBef>
                <a:spcPts val="1000"/>
              </a:spcBef>
              <a:spcAft>
                <a:spcPts val="0"/>
              </a:spcAft>
              <a:buClr>
                <a:schemeClr val="dk1"/>
              </a:buClr>
              <a:buSzPts val="2380"/>
              <a:buNone/>
            </a:pPr>
            <a:r>
              <a:t/>
            </a:r>
            <a:endParaRPr sz="2380"/>
          </a:p>
        </p:txBody>
      </p:sp>
      <p:pic>
        <p:nvPicPr>
          <p:cNvPr id="159" name="Google Shape;159;p11"/>
          <p:cNvPicPr preferRelativeResize="0"/>
          <p:nvPr/>
        </p:nvPicPr>
        <p:blipFill>
          <a:blip r:embed="rId3">
            <a:alphaModFix/>
          </a:blip>
          <a:stretch>
            <a:fillRect/>
          </a:stretch>
        </p:blipFill>
        <p:spPr>
          <a:xfrm>
            <a:off x="716250" y="2435225"/>
            <a:ext cx="4184925" cy="3158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644625" y="376025"/>
            <a:ext cx="10940400" cy="1314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 </a:t>
            </a:r>
            <a:r>
              <a:rPr b="1" i="1" lang="en-US" sz="4300"/>
              <a:t>Rescue &amp; Jessica: a Life-Changing Friendship</a:t>
            </a:r>
            <a:br>
              <a:rPr b="1" i="1" lang="en-US" sz="4300"/>
            </a:br>
            <a:r>
              <a:rPr lang="en-US" sz="4300"/>
              <a:t>by Jessica Kensky and Patrick Downes</a:t>
            </a:r>
            <a:endParaRPr sz="4300"/>
          </a:p>
          <a:p>
            <a:pPr indent="0" lvl="0" marL="0" rtl="0" algn="ctr">
              <a:lnSpc>
                <a:spcPct val="90000"/>
              </a:lnSpc>
              <a:spcBef>
                <a:spcPts val="0"/>
              </a:spcBef>
              <a:spcAft>
                <a:spcPts val="0"/>
              </a:spcAft>
              <a:buClr>
                <a:schemeClr val="dk1"/>
              </a:buClr>
              <a:buSzPts val="4400"/>
              <a:buFont typeface="Calibri"/>
              <a:buNone/>
            </a:pPr>
            <a:r>
              <a:rPr lang="en-US" sz="4300"/>
              <a:t>illustrated by Scott Magoon</a:t>
            </a:r>
            <a:endParaRPr sz="4300"/>
          </a:p>
        </p:txBody>
      </p:sp>
      <p:sp>
        <p:nvSpPr>
          <p:cNvPr id="165" name="Google Shape;165;p12"/>
          <p:cNvSpPr txBox="1"/>
          <p:nvPr>
            <p:ph idx="1" type="body"/>
          </p:nvPr>
        </p:nvSpPr>
        <p:spPr>
          <a:xfrm>
            <a:off x="1092275" y="2057975"/>
            <a:ext cx="5855100" cy="43524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2590"/>
              <a:buNone/>
            </a:pPr>
            <a:r>
              <a:t/>
            </a:r>
            <a:endParaRPr sz="2400">
              <a:solidFill>
                <a:srgbClr val="181818"/>
              </a:solidFill>
            </a:endParaRPr>
          </a:p>
          <a:p>
            <a:pPr indent="0" lvl="0" marL="0" rtl="0" algn="l">
              <a:lnSpc>
                <a:spcPct val="70000"/>
              </a:lnSpc>
              <a:spcBef>
                <a:spcPts val="1000"/>
              </a:spcBef>
              <a:spcAft>
                <a:spcPts val="0"/>
              </a:spcAft>
              <a:buClr>
                <a:schemeClr val="dk1"/>
              </a:buClr>
              <a:buSzPts val="2590"/>
              <a:buNone/>
            </a:pPr>
            <a:r>
              <a:rPr lang="en-US" sz="2400">
                <a:solidFill>
                  <a:srgbClr val="181818"/>
                </a:solidFill>
              </a:rPr>
              <a:t>Rescue thought he'd grow up to be a Seeing Eye dog -- it's the family business, after all. When he gets the news that he's better suited to being a service dog, he's worried that he's not up to the task. Then he meets Jessica, a girl whose life is turning out differently than the way she'd imagined it, too. Now Jessica needs Rescue by her side to help her accomplish everyday tasks. And it turns out that Rescue can help Jessica see after all: a way forward, together, one step at a time. </a:t>
            </a:r>
            <a:endParaRPr sz="2400"/>
          </a:p>
          <a:p>
            <a:pPr indent="0" lvl="0" marL="0" rtl="0" algn="l">
              <a:lnSpc>
                <a:spcPct val="70000"/>
              </a:lnSpc>
              <a:spcBef>
                <a:spcPts val="1000"/>
              </a:spcBef>
              <a:spcAft>
                <a:spcPts val="0"/>
              </a:spcAft>
              <a:buClr>
                <a:schemeClr val="dk1"/>
              </a:buClr>
              <a:buSzPts val="2590"/>
              <a:buNone/>
            </a:pPr>
            <a:r>
              <a:t/>
            </a:r>
            <a:endParaRPr sz="2590"/>
          </a:p>
        </p:txBody>
      </p:sp>
      <p:pic>
        <p:nvPicPr>
          <p:cNvPr id="166" name="Google Shape;166;p12"/>
          <p:cNvPicPr preferRelativeResize="0"/>
          <p:nvPr/>
        </p:nvPicPr>
        <p:blipFill>
          <a:blip r:embed="rId3">
            <a:alphaModFix/>
          </a:blip>
          <a:stretch>
            <a:fillRect/>
          </a:stretch>
        </p:blipFill>
        <p:spPr>
          <a:xfrm>
            <a:off x="7243025" y="2201225"/>
            <a:ext cx="4109375" cy="3747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Meet Miss Fancy</a:t>
            </a:r>
            <a:br>
              <a:rPr b="1" i="1" lang="en-US"/>
            </a:br>
            <a:r>
              <a:rPr lang="en-US"/>
              <a:t>by  Irene Latham, illust. by John Holyfield</a:t>
            </a:r>
            <a:endParaRPr b="1" i="1"/>
          </a:p>
        </p:txBody>
      </p:sp>
      <p:sp>
        <p:nvSpPr>
          <p:cNvPr id="172" name="Google Shape;172;p13"/>
          <p:cNvSpPr txBox="1"/>
          <p:nvPr>
            <p:ph idx="1" type="body"/>
          </p:nvPr>
        </p:nvSpPr>
        <p:spPr>
          <a:xfrm>
            <a:off x="5640400" y="1807750"/>
            <a:ext cx="5622600" cy="4656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2200">
                <a:solidFill>
                  <a:srgbClr val="181818"/>
                </a:solidFill>
              </a:rPr>
              <a:t>Frank has always been obsessed with elephants. So when Miss Fancy, the elephant, retires from the circus and moves two blocks from his house to Avondale Park, he's over the moon! Avondale Park is just for white people, so Frank is not allowed to see Miss Fancy. Frank doesn't give up: instead he makes a plan!</a:t>
            </a:r>
            <a:endParaRPr sz="2200">
              <a:solidFill>
                <a:srgbClr val="181818"/>
              </a:solidFill>
            </a:endParaRPr>
          </a:p>
          <a:p>
            <a:pPr indent="0" lvl="0" marL="0" rtl="0" algn="l">
              <a:lnSpc>
                <a:spcPct val="90000"/>
              </a:lnSpc>
              <a:spcBef>
                <a:spcPts val="1000"/>
              </a:spcBef>
              <a:spcAft>
                <a:spcPts val="0"/>
              </a:spcAft>
              <a:buClr>
                <a:schemeClr val="dk1"/>
              </a:buClr>
              <a:buSzPts val="2800"/>
              <a:buNone/>
            </a:pPr>
            <a:r>
              <a:rPr lang="en-US" sz="2200">
                <a:solidFill>
                  <a:srgbClr val="181818"/>
                </a:solidFill>
              </a:rPr>
              <a:t>Frank writes to the City Council so </a:t>
            </a:r>
            <a:r>
              <a:rPr lang="en-US" sz="2200">
                <a:solidFill>
                  <a:srgbClr val="181818"/>
                </a:solidFill>
              </a:rPr>
              <a:t>his church can host a picnic in the park, and </a:t>
            </a:r>
            <a:r>
              <a:rPr lang="en-US" sz="2200">
                <a:solidFill>
                  <a:srgbClr val="181818"/>
                </a:solidFill>
              </a:rPr>
              <a:t>he can finally meet Miss Fancy. All of his neighbors sign the letter, but when some protest, the picnic is cancelled and Frank is heartbroken all over again. Then Miss Fancy escapes the zoo, and it's up to Frank to find her before she gets hurt. </a:t>
            </a:r>
            <a:endParaRPr sz="2200">
              <a:solidFill>
                <a:srgbClr val="00000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73" name="Google Shape;173;p13"/>
          <p:cNvPicPr preferRelativeResize="0"/>
          <p:nvPr/>
        </p:nvPicPr>
        <p:blipFill>
          <a:blip r:embed="rId3">
            <a:alphaModFix/>
          </a:blip>
          <a:stretch>
            <a:fillRect/>
          </a:stretch>
        </p:blipFill>
        <p:spPr>
          <a:xfrm>
            <a:off x="1280450" y="2138764"/>
            <a:ext cx="3402875" cy="4173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Drawn Together</a:t>
            </a:r>
            <a:br>
              <a:rPr lang="en-US"/>
            </a:br>
            <a:r>
              <a:rPr lang="en-US"/>
              <a:t>by Minh Le, illust. by Dan Dantat</a:t>
            </a:r>
            <a:endParaRPr/>
          </a:p>
        </p:txBody>
      </p:sp>
      <p:sp>
        <p:nvSpPr>
          <p:cNvPr id="179" name="Google Shape;179;p14"/>
          <p:cNvSpPr txBox="1"/>
          <p:nvPr>
            <p:ph idx="1" type="body"/>
          </p:nvPr>
        </p:nvSpPr>
        <p:spPr>
          <a:xfrm>
            <a:off x="1289225" y="2059200"/>
            <a:ext cx="5228400" cy="4046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None/>
            </a:pPr>
            <a:r>
              <a:t/>
            </a:r>
            <a:endParaRPr sz="2500">
              <a:solidFill>
                <a:srgbClr val="181818"/>
              </a:solidFill>
            </a:endParaRPr>
          </a:p>
          <a:p>
            <a:pPr indent="0" lvl="0" marL="0" rtl="0" algn="l">
              <a:lnSpc>
                <a:spcPct val="90000"/>
              </a:lnSpc>
              <a:spcBef>
                <a:spcPts val="1000"/>
              </a:spcBef>
              <a:spcAft>
                <a:spcPts val="0"/>
              </a:spcAft>
              <a:buClr>
                <a:schemeClr val="dk1"/>
              </a:buClr>
              <a:buSzPts val="1100"/>
              <a:buNone/>
            </a:pPr>
            <a:r>
              <a:rPr lang="en-US" sz="2500">
                <a:solidFill>
                  <a:srgbClr val="181818"/>
                </a:solidFill>
              </a:rPr>
              <a:t>When a young boy visits his grandfather, their lack of a common language leads to confusion, frustration, and silence. But as they sit down to draw together, something magical happens-with a shared love of art and storytelling, the two form a bond that goes beyond words.</a:t>
            </a:r>
            <a:endParaRPr sz="2500">
              <a:solidFill>
                <a:srgbClr val="000000"/>
              </a:solidFill>
            </a:endParaRPr>
          </a:p>
        </p:txBody>
      </p:sp>
      <p:pic>
        <p:nvPicPr>
          <p:cNvPr id="180" name="Google Shape;180;p14"/>
          <p:cNvPicPr preferRelativeResize="0"/>
          <p:nvPr/>
        </p:nvPicPr>
        <p:blipFill>
          <a:blip r:embed="rId3">
            <a:alphaModFix/>
          </a:blip>
          <a:stretch>
            <a:fillRect/>
          </a:stretch>
        </p:blipFill>
        <p:spPr>
          <a:xfrm>
            <a:off x="7440100" y="1912550"/>
            <a:ext cx="3357225" cy="4339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The Rough Patch</a:t>
            </a:r>
            <a:br>
              <a:rPr b="1" i="1" lang="en-US"/>
            </a:br>
            <a:r>
              <a:rPr lang="en-US"/>
              <a:t>by Brian Lies</a:t>
            </a:r>
            <a:endParaRPr b="1" i="1"/>
          </a:p>
        </p:txBody>
      </p:sp>
      <p:sp>
        <p:nvSpPr>
          <p:cNvPr id="186" name="Google Shape;186;p15"/>
          <p:cNvSpPr txBox="1"/>
          <p:nvPr>
            <p:ph idx="2" type="body"/>
          </p:nvPr>
        </p:nvSpPr>
        <p:spPr>
          <a:xfrm>
            <a:off x="5908975" y="1844325"/>
            <a:ext cx="5444700" cy="4745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Evan and his dog do everything together, including caring for their award-winning garden. One day the unthinkable happens: Evan’s dog dies. Heartbroken, Evan destroys the garden and everything in it. The ground becomes overgrown with prickles and thorns, and Evan embraces the chaos.</a:t>
            </a:r>
            <a:endParaRPr sz="2400">
              <a:solidFill>
                <a:srgbClr val="000000"/>
              </a:solidFill>
            </a:endParaRPr>
          </a:p>
          <a:p>
            <a:pPr indent="0" lvl="0" marL="0" rtl="0" algn="l">
              <a:lnSpc>
                <a:spcPct val="90000"/>
              </a:lnSpc>
              <a:spcBef>
                <a:spcPts val="1000"/>
              </a:spcBef>
              <a:spcAft>
                <a:spcPts val="0"/>
              </a:spcAft>
              <a:buClr>
                <a:schemeClr val="dk1"/>
              </a:buClr>
              <a:buSzPts val="2800"/>
              <a:buNone/>
            </a:pPr>
            <a:r>
              <a:rPr lang="en-US" sz="2400">
                <a:solidFill>
                  <a:srgbClr val="000000"/>
                </a:solidFill>
              </a:rPr>
              <a:t>But beauty grows in the darkest of places, and when a twisting vine turns into an immense pumpkin, Evan is drawn out of his misery and back to the county fair, where friendships—old and new—await.</a:t>
            </a:r>
            <a:endParaRPr sz="2400">
              <a:solidFill>
                <a:srgbClr val="000000"/>
              </a:solidFill>
            </a:endParaRPr>
          </a:p>
        </p:txBody>
      </p:sp>
      <p:pic>
        <p:nvPicPr>
          <p:cNvPr id="187" name="Google Shape;187;p15"/>
          <p:cNvPicPr preferRelativeResize="0"/>
          <p:nvPr/>
        </p:nvPicPr>
        <p:blipFill>
          <a:blip r:embed="rId3">
            <a:alphaModFix/>
          </a:blip>
          <a:stretch>
            <a:fillRect/>
          </a:stretch>
        </p:blipFill>
        <p:spPr>
          <a:xfrm>
            <a:off x="838200" y="2451905"/>
            <a:ext cx="4223375" cy="3492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txBox="1"/>
          <p:nvPr>
            <p:ph type="title"/>
          </p:nvPr>
        </p:nvSpPr>
        <p:spPr>
          <a:xfrm>
            <a:off x="662525" y="365125"/>
            <a:ext cx="10922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 </a:t>
            </a:r>
            <a:r>
              <a:rPr b="1" i="1" lang="en-US" sz="4300"/>
              <a:t>The Dinosaur Expert</a:t>
            </a:r>
            <a:br>
              <a:rPr b="1" i="1" lang="en-US" sz="4300"/>
            </a:br>
            <a:r>
              <a:rPr lang="en-US" sz="4300"/>
              <a:t>by Margaret McNamara, illust. by G. Brian Karas</a:t>
            </a:r>
            <a:endParaRPr b="1" i="1" sz="4300"/>
          </a:p>
        </p:txBody>
      </p:sp>
      <p:sp>
        <p:nvSpPr>
          <p:cNvPr id="193" name="Google Shape;193;p16"/>
          <p:cNvSpPr txBox="1"/>
          <p:nvPr>
            <p:ph idx="1" type="body"/>
          </p:nvPr>
        </p:nvSpPr>
        <p:spPr>
          <a:xfrm>
            <a:off x="1074350" y="1690825"/>
            <a:ext cx="5873100" cy="4952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US" sz="2400">
                <a:solidFill>
                  <a:srgbClr val="181818"/>
                </a:solidFill>
              </a:rPr>
              <a:t>Mr. Tiffin and his students are back in another picture book, and this time the focus is on dinosaur-loving Kimmy. During a field trip to the natural history museum, Kimmy is thrilled to share what she knows about the Stegosaurus and the Archaeopteryx and even the ginormous Titanosaurus. That changes when one of her classmates questions whether girls can be paleontologists. Kimmy starts to feel shy. What if they can’t? What if no one wants to hear what she has to say? It will take some help from Mr. Tiffin–and from a famous scientist–for Kimmy to find her voice again.</a:t>
            </a:r>
            <a:endParaRPr sz="2400">
              <a:solidFill>
                <a:srgbClr val="000000"/>
              </a:solidFill>
            </a:endParaRPr>
          </a:p>
          <a:p>
            <a:pPr indent="0" lvl="0" marL="0" rtl="0" algn="l">
              <a:lnSpc>
                <a:spcPct val="90000"/>
              </a:lnSpc>
              <a:spcBef>
                <a:spcPts val="1000"/>
              </a:spcBef>
              <a:spcAft>
                <a:spcPts val="0"/>
              </a:spcAft>
              <a:buClr>
                <a:schemeClr val="dk1"/>
              </a:buClr>
              <a:buSzPts val="2800"/>
              <a:buNone/>
            </a:pPr>
            <a:r>
              <a:t/>
            </a:r>
            <a:endParaRPr/>
          </a:p>
        </p:txBody>
      </p:sp>
      <p:pic>
        <p:nvPicPr>
          <p:cNvPr id="194" name="Google Shape;194;p16"/>
          <p:cNvPicPr preferRelativeResize="0"/>
          <p:nvPr/>
        </p:nvPicPr>
        <p:blipFill>
          <a:blip r:embed="rId3">
            <a:alphaModFix/>
          </a:blip>
          <a:stretch>
            <a:fillRect/>
          </a:stretch>
        </p:blipFill>
        <p:spPr>
          <a:xfrm>
            <a:off x="7619125" y="1972777"/>
            <a:ext cx="3568925" cy="4388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Rooster Wore Skinny Jeans</a:t>
            </a:r>
            <a:br>
              <a:rPr b="1" i="1" lang="en-US"/>
            </a:br>
            <a:r>
              <a:rPr lang="en-US"/>
              <a:t>by Jessie Miller, illust. by Barbara Bakos</a:t>
            </a:r>
            <a:endParaRPr b="1" i="1"/>
          </a:p>
        </p:txBody>
      </p:sp>
      <p:sp>
        <p:nvSpPr>
          <p:cNvPr id="200" name="Google Shape;200;p17"/>
          <p:cNvSpPr txBox="1"/>
          <p:nvPr>
            <p:ph idx="2" type="body"/>
          </p:nvPr>
        </p:nvSpPr>
        <p:spPr>
          <a:xfrm>
            <a:off x="6064775" y="2237025"/>
            <a:ext cx="5181600" cy="4206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sz="2500">
              <a:solidFill>
                <a:srgbClr val="181818"/>
              </a:solidFill>
            </a:endParaRPr>
          </a:p>
          <a:p>
            <a:pPr indent="0" lvl="0" marL="0" rtl="0" algn="l">
              <a:lnSpc>
                <a:spcPct val="90000"/>
              </a:lnSpc>
              <a:spcBef>
                <a:spcPts val="1000"/>
              </a:spcBef>
              <a:spcAft>
                <a:spcPts val="0"/>
              </a:spcAft>
              <a:buClr>
                <a:schemeClr val="dk1"/>
              </a:buClr>
              <a:buSzPts val="2800"/>
              <a:buNone/>
            </a:pPr>
            <a:r>
              <a:rPr lang="en-US" sz="2500">
                <a:solidFill>
                  <a:srgbClr val="181818"/>
                </a:solidFill>
              </a:rPr>
              <a:t>Rooster is so excited when his new skinny jeans arrive: the sparkling stitching, a striking gold hue, and the indigo denim, a dazzling blue! But what will the other animals think of his stunning new style?</a:t>
            </a:r>
            <a:endParaRPr sz="2500"/>
          </a:p>
        </p:txBody>
      </p:sp>
      <p:pic>
        <p:nvPicPr>
          <p:cNvPr id="201" name="Google Shape;201;p17"/>
          <p:cNvPicPr preferRelativeResize="0"/>
          <p:nvPr/>
        </p:nvPicPr>
        <p:blipFill>
          <a:blip r:embed="rId3">
            <a:alphaModFix/>
          </a:blip>
          <a:stretch>
            <a:fillRect/>
          </a:stretch>
        </p:blipFill>
        <p:spPr>
          <a:xfrm>
            <a:off x="1387900" y="2237025"/>
            <a:ext cx="3814875" cy="3886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Calibri"/>
              <a:buNone/>
            </a:pPr>
            <a:r>
              <a:rPr b="1" i="1" lang="en-US" sz="3959"/>
              <a:t>Saturday</a:t>
            </a:r>
            <a:br>
              <a:rPr b="1" i="1" lang="en-US" sz="3959"/>
            </a:br>
            <a:r>
              <a:rPr lang="en-US" sz="3959"/>
              <a:t>by Oge Mora</a:t>
            </a:r>
            <a:endParaRPr b="1" i="1" sz="3959"/>
          </a:p>
        </p:txBody>
      </p:sp>
      <p:sp>
        <p:nvSpPr>
          <p:cNvPr id="207" name="Google Shape;207;p18"/>
          <p:cNvSpPr txBox="1"/>
          <p:nvPr>
            <p:ph idx="1" type="body"/>
          </p:nvPr>
        </p:nvSpPr>
        <p:spPr>
          <a:xfrm>
            <a:off x="1486200" y="2077100"/>
            <a:ext cx="4808700" cy="438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US" sz="2400">
                <a:solidFill>
                  <a:srgbClr val="181818"/>
                </a:solidFill>
              </a:rPr>
              <a:t>In this heartfelt and universal story, a mother and daughter look forward to their special Saturday routine together every single week. But this Saturday, one thing after another goes wrong–ruining storytime, salon time, picnic time, and the puppet show they’d been looking forward to going to all week. Mom is nearing a meltdown…until her loving daughter reminds her that being together is the most important thing of all.</a:t>
            </a:r>
            <a:endParaRPr sz="2400">
              <a:solidFill>
                <a:srgbClr val="000000"/>
              </a:solidFill>
            </a:endParaRPr>
          </a:p>
          <a:p>
            <a:pPr indent="0" lvl="0" marL="0" rtl="0" algn="l">
              <a:lnSpc>
                <a:spcPct val="90000"/>
              </a:lnSpc>
              <a:spcBef>
                <a:spcPts val="1000"/>
              </a:spcBef>
              <a:spcAft>
                <a:spcPts val="0"/>
              </a:spcAft>
              <a:buClr>
                <a:schemeClr val="dk1"/>
              </a:buClr>
              <a:buSzPts val="2800"/>
              <a:buNone/>
            </a:pPr>
            <a:r>
              <a:t/>
            </a:r>
            <a:endParaRPr/>
          </a:p>
        </p:txBody>
      </p:sp>
      <p:pic>
        <p:nvPicPr>
          <p:cNvPr id="208" name="Google Shape;208;p18"/>
          <p:cNvPicPr preferRelativeResize="0"/>
          <p:nvPr/>
        </p:nvPicPr>
        <p:blipFill>
          <a:blip r:embed="rId3">
            <a:alphaModFix/>
          </a:blip>
          <a:stretch>
            <a:fillRect/>
          </a:stretch>
        </p:blipFill>
        <p:spPr>
          <a:xfrm>
            <a:off x="6930775" y="2229941"/>
            <a:ext cx="4012175" cy="4012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 Bear Came Along</a:t>
            </a:r>
            <a:br>
              <a:rPr b="1" i="1" lang="en-US"/>
            </a:br>
            <a:r>
              <a:rPr lang="en-US"/>
              <a:t>by Richard T. Morris, illust. by LeUyen Pham</a:t>
            </a:r>
            <a:endParaRPr b="1" i="1"/>
          </a:p>
        </p:txBody>
      </p:sp>
      <p:sp>
        <p:nvSpPr>
          <p:cNvPr id="214" name="Google Shape;214;p19"/>
          <p:cNvSpPr txBox="1"/>
          <p:nvPr>
            <p:ph idx="2" type="body"/>
          </p:nvPr>
        </p:nvSpPr>
        <p:spPr>
          <a:xfrm>
            <a:off x="5389700" y="1690700"/>
            <a:ext cx="6284700" cy="4908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Once there was a river flowing through a forest. The river didn't know it was capable of adventures until a big bear came along. But adventures aren't any fun by yourself, and so enters Froggy, Turtles, Beaver, Racoons, and Duck.</a:t>
            </a:r>
            <a:endParaRPr sz="2400">
              <a:solidFill>
                <a:srgbClr val="000000"/>
              </a:solidFill>
            </a:endParaRPr>
          </a:p>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These very different animals take off downstream, but they didn't know they needed one another until thankfully, the river came along.</a:t>
            </a:r>
            <a:endParaRPr sz="2400">
              <a:solidFill>
                <a:srgbClr val="000000"/>
              </a:solidFill>
            </a:endParaRPr>
          </a:p>
          <a:p>
            <a:pPr indent="0" lvl="0" marL="0" rtl="0" algn="l">
              <a:lnSpc>
                <a:spcPct val="90000"/>
              </a:lnSpc>
              <a:spcBef>
                <a:spcPts val="1000"/>
              </a:spcBef>
              <a:spcAft>
                <a:spcPts val="0"/>
              </a:spcAft>
              <a:buClr>
                <a:schemeClr val="dk1"/>
              </a:buClr>
              <a:buSzPts val="2800"/>
              <a:buNone/>
            </a:pPr>
            <a:r>
              <a:rPr lang="en-US" sz="2400">
                <a:solidFill>
                  <a:srgbClr val="000000"/>
                </a:solidFill>
              </a:rPr>
              <a:t>This hilarious picture book and heartfelt message celebrates the joy and fun that's in store when you embark together on a ride of a lifetime. </a:t>
            </a:r>
            <a:endParaRPr sz="2400">
              <a:solidFill>
                <a:srgbClr val="00000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15" name="Google Shape;215;p19"/>
          <p:cNvPicPr preferRelativeResize="0"/>
          <p:nvPr/>
        </p:nvPicPr>
        <p:blipFill>
          <a:blip r:embed="rId3">
            <a:alphaModFix/>
          </a:blip>
          <a:stretch>
            <a:fillRect/>
          </a:stretch>
        </p:blipFill>
        <p:spPr>
          <a:xfrm>
            <a:off x="1235525" y="2041275"/>
            <a:ext cx="3436250" cy="4440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The Wall in the Middle of the Book</a:t>
            </a:r>
            <a:br>
              <a:rPr b="1" i="1" lang="en-US">
                <a:latin typeface="Calibri"/>
                <a:ea typeface="Calibri"/>
                <a:cs typeface="Calibri"/>
                <a:sym typeface="Calibri"/>
              </a:rPr>
            </a:br>
            <a:r>
              <a:rPr lang="en-US">
                <a:latin typeface="Calibri"/>
                <a:ea typeface="Calibri"/>
                <a:cs typeface="Calibri"/>
                <a:sym typeface="Calibri"/>
              </a:rPr>
              <a:t>by </a:t>
            </a:r>
            <a:r>
              <a:rPr lang="en-US"/>
              <a:t>Jon Agee</a:t>
            </a:r>
            <a:endParaRPr b="1">
              <a:latin typeface="Calibri"/>
              <a:ea typeface="Calibri"/>
              <a:cs typeface="Calibri"/>
              <a:sym typeface="Calibri"/>
            </a:endParaRPr>
          </a:p>
        </p:txBody>
      </p:sp>
      <p:sp>
        <p:nvSpPr>
          <p:cNvPr id="95" name="Google Shape;95;p2"/>
          <p:cNvSpPr txBox="1"/>
          <p:nvPr>
            <p:ph idx="1" type="body"/>
          </p:nvPr>
        </p:nvSpPr>
        <p:spPr>
          <a:xfrm>
            <a:off x="1005825" y="1825175"/>
            <a:ext cx="5744700" cy="4925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2300">
                <a:solidFill>
                  <a:srgbClr val="181818"/>
                </a:solidFill>
              </a:rPr>
              <a:t>There's a wall in the middle of the book, and our hero—a young knight—is sure that the wall protects his side of the book from the dangers of the other side—like an angry tiger and giant rhino, and worst of all, an ogre who would gobble him up in a second! But our knight doesn't seem to notice the crocodile and growing sea of water that are emerging on his side. When he's almost over his head and calling for help, who will come to his rescue? An individual who isn't as dangerous as the knight thought—from a side of the book that might just have some positive things to offer after all!</a:t>
            </a:r>
            <a:endParaRPr sz="2300">
              <a:solidFill>
                <a:srgbClr val="000000"/>
              </a:solidFill>
            </a:endParaRPr>
          </a:p>
          <a:p>
            <a:pPr indent="0" lvl="0" marL="0" rtl="0" algn="l">
              <a:lnSpc>
                <a:spcPct val="90000"/>
              </a:lnSpc>
              <a:spcBef>
                <a:spcPts val="1000"/>
              </a:spcBef>
              <a:spcAft>
                <a:spcPts val="0"/>
              </a:spcAft>
              <a:buClr>
                <a:schemeClr val="dk1"/>
              </a:buClr>
              <a:buSzPts val="2800"/>
              <a:buNone/>
            </a:pPr>
            <a:r>
              <a:t/>
            </a:r>
            <a:endParaRPr sz="2000">
              <a:solidFill>
                <a:srgbClr val="00000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96" name="Google Shape;96;p2"/>
          <p:cNvPicPr preferRelativeResize="0"/>
          <p:nvPr/>
        </p:nvPicPr>
        <p:blipFill>
          <a:blip r:embed="rId3">
            <a:alphaModFix/>
          </a:blip>
          <a:stretch>
            <a:fillRect/>
          </a:stretch>
        </p:blipFill>
        <p:spPr>
          <a:xfrm>
            <a:off x="7654975" y="1825176"/>
            <a:ext cx="3366825" cy="4531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type="title"/>
          </p:nvPr>
        </p:nvSpPr>
        <p:spPr>
          <a:xfrm>
            <a:off x="838200" y="365125"/>
            <a:ext cx="10515600" cy="156969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Calibri"/>
              <a:buNone/>
            </a:pPr>
            <a:r>
              <a:rPr b="1" i="1" lang="en-US" sz="3959"/>
              <a:t>The Proudest Blue: A Story of Hijab and Family</a:t>
            </a:r>
            <a:br>
              <a:rPr b="1" i="1" lang="en-US" sz="3959"/>
            </a:br>
            <a:r>
              <a:rPr lang="en-US" sz="3959"/>
              <a:t>by Ibtihaj Muhammad, illust. by Hatem Aly</a:t>
            </a:r>
            <a:endParaRPr b="1" i="1" sz="3959"/>
          </a:p>
        </p:txBody>
      </p:sp>
      <p:sp>
        <p:nvSpPr>
          <p:cNvPr id="221" name="Google Shape;221;p20"/>
          <p:cNvSpPr txBox="1"/>
          <p:nvPr>
            <p:ph idx="1" type="body"/>
          </p:nvPr>
        </p:nvSpPr>
        <p:spPr>
          <a:xfrm>
            <a:off x="1020650" y="1808500"/>
            <a:ext cx="5318100" cy="46845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1100"/>
              <a:buFont typeface="Arial"/>
              <a:buNone/>
            </a:pPr>
            <a:r>
              <a:rPr lang="en-US" sz="2400">
                <a:solidFill>
                  <a:srgbClr val="000000"/>
                </a:solidFill>
              </a:rPr>
              <a:t>With her new backpack and light-up shoes, Faizah knows the first day of school is going to be special. It's the start of a brand new year and, best of all, it's her older sister Asiya's first day of hijab--a hijab of beautiful blue fabric, like the ocean waving to the sky. But not everyone sees hijab as beautiful, and in the face of hurtful, confusing words, Faizah will find new ways to be strong.</a:t>
            </a:r>
            <a:endParaRPr sz="2400">
              <a:solidFill>
                <a:srgbClr val="000000"/>
              </a:solidFill>
            </a:endParaRPr>
          </a:p>
          <a:p>
            <a:pPr indent="0" lvl="0" marL="0" rtl="0" algn="l">
              <a:lnSpc>
                <a:spcPct val="70000"/>
              </a:lnSpc>
              <a:spcBef>
                <a:spcPts val="1000"/>
              </a:spcBef>
              <a:spcAft>
                <a:spcPts val="0"/>
              </a:spcAft>
              <a:buClr>
                <a:schemeClr val="dk1"/>
              </a:buClr>
              <a:buSzPts val="2380"/>
              <a:buNone/>
            </a:pPr>
            <a:r>
              <a:rPr lang="en-US" sz="2400">
                <a:solidFill>
                  <a:srgbClr val="000000"/>
                </a:solidFill>
              </a:rPr>
              <a:t>Paired with Hatem Aly's beautiful, whimsical art, Olympic medalist Ibtihaj Muhammad and Morris Award finalist S.K. Ali bring readers an uplifting, universal story of new experiences, the unbreakable bond between siblings, and of being proud of who you are.</a:t>
            </a:r>
            <a:endParaRPr sz="2400">
              <a:solidFill>
                <a:srgbClr val="000000"/>
              </a:solidFill>
            </a:endParaRPr>
          </a:p>
          <a:p>
            <a:pPr indent="0" lvl="0" marL="0" rtl="0" algn="l">
              <a:lnSpc>
                <a:spcPct val="70000"/>
              </a:lnSpc>
              <a:spcBef>
                <a:spcPts val="1000"/>
              </a:spcBef>
              <a:spcAft>
                <a:spcPts val="0"/>
              </a:spcAft>
              <a:buClr>
                <a:schemeClr val="dk1"/>
              </a:buClr>
              <a:buSzPts val="2380"/>
              <a:buNone/>
            </a:pPr>
            <a:r>
              <a:t/>
            </a:r>
            <a:endParaRPr sz="2380"/>
          </a:p>
        </p:txBody>
      </p:sp>
      <p:pic>
        <p:nvPicPr>
          <p:cNvPr id="222" name="Google Shape;222;p20"/>
          <p:cNvPicPr preferRelativeResize="0"/>
          <p:nvPr/>
        </p:nvPicPr>
        <p:blipFill>
          <a:blip r:embed="rId3">
            <a:alphaModFix/>
          </a:blip>
          <a:stretch>
            <a:fillRect/>
          </a:stretch>
        </p:blipFill>
        <p:spPr>
          <a:xfrm>
            <a:off x="6982675" y="2095287"/>
            <a:ext cx="4136950" cy="4110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The Rabbit, The Dark, and the Cookie Tin</a:t>
            </a:r>
            <a:br>
              <a:rPr b="1" i="1" lang="en-US"/>
            </a:br>
            <a:r>
              <a:rPr lang="en-US"/>
              <a:t>by Nicola O’Byrne</a:t>
            </a:r>
            <a:endParaRPr b="1" i="1"/>
          </a:p>
        </p:txBody>
      </p:sp>
      <p:sp>
        <p:nvSpPr>
          <p:cNvPr id="228" name="Google Shape;228;p21"/>
          <p:cNvSpPr txBox="1"/>
          <p:nvPr>
            <p:ph idx="2" type="body"/>
          </p:nvPr>
        </p:nvSpPr>
        <p:spPr>
          <a:xfrm>
            <a:off x="5765725" y="1986325"/>
            <a:ext cx="5443500" cy="45495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rPr lang="en-US" sz="2400">
                <a:solidFill>
                  <a:srgbClr val="000000"/>
                </a:solidFill>
              </a:rPr>
              <a:t>Rabbit doesn't want to go to bed, so he decides to kidnap The Dark and trap it in a cookie tin so he can stay up all night long. But then The Dark reminds Rabbit of all the good things that darkness brings. What about all the nocturnal animals? And surely you can't have a yummy breakfast of toast and honey and fresh orange juice unless you've been to bed? But the BEST thing about the dark, of course, is reading a really good bedtime story!</a:t>
            </a:r>
            <a:endParaRPr sz="2400">
              <a:solidFill>
                <a:srgbClr val="000000"/>
              </a:solidFill>
            </a:endParaRPr>
          </a:p>
        </p:txBody>
      </p:sp>
      <p:pic>
        <p:nvPicPr>
          <p:cNvPr id="229" name="Google Shape;229;p21"/>
          <p:cNvPicPr preferRelativeResize="0"/>
          <p:nvPr/>
        </p:nvPicPr>
        <p:blipFill>
          <a:blip r:embed="rId3">
            <a:alphaModFix/>
          </a:blip>
          <a:stretch>
            <a:fillRect/>
          </a:stretch>
        </p:blipFill>
        <p:spPr>
          <a:xfrm>
            <a:off x="1495325" y="2059200"/>
            <a:ext cx="3474125" cy="4315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8b77d905b5_0_7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1" lang="en-US"/>
              <a:t> </a:t>
            </a:r>
            <a:r>
              <a:rPr b="1" i="1" lang="en-US" sz="3800"/>
              <a:t>All Are Welcome</a:t>
            </a:r>
            <a:endParaRPr b="1" i="1" sz="3800"/>
          </a:p>
          <a:p>
            <a:pPr indent="0" lvl="0" marL="0" rtl="0" algn="ctr">
              <a:lnSpc>
                <a:spcPct val="90000"/>
              </a:lnSpc>
              <a:spcBef>
                <a:spcPts val="0"/>
              </a:spcBef>
              <a:spcAft>
                <a:spcPts val="0"/>
              </a:spcAft>
              <a:buSzPts val="1800"/>
              <a:buNone/>
            </a:pPr>
            <a:r>
              <a:rPr lang="en-US" sz="3800"/>
              <a:t>by Alexandra Penfold, illust. by Suzanne Kaufman</a:t>
            </a:r>
            <a:endParaRPr sz="3800"/>
          </a:p>
        </p:txBody>
      </p:sp>
      <p:sp>
        <p:nvSpPr>
          <p:cNvPr id="235" name="Google Shape;235;g8b77d905b5_0_71"/>
          <p:cNvSpPr txBox="1"/>
          <p:nvPr>
            <p:ph idx="1" type="body"/>
          </p:nvPr>
        </p:nvSpPr>
        <p:spPr>
          <a:xfrm>
            <a:off x="838200" y="1825625"/>
            <a:ext cx="5428800" cy="465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Follow a group of children through a day in their school, where everyone is welcomed with open arms. A school where kids in patkas, hijabs, and yamulkes play side-by-side with friends in baseball caps. A school where students grow and learn from each other's traditions and the whole community gathers to celebrate the Lunar New Year.</a:t>
            </a:r>
            <a:endParaRPr sz="2400">
              <a:solidFill>
                <a:srgbClr val="000000"/>
              </a:solidFill>
            </a:endParaRPr>
          </a:p>
          <a:p>
            <a:pPr indent="0" lvl="0" marL="0" rtl="0" algn="l">
              <a:lnSpc>
                <a:spcPct val="90000"/>
              </a:lnSpc>
              <a:spcBef>
                <a:spcPts val="1000"/>
              </a:spcBef>
              <a:spcAft>
                <a:spcPts val="0"/>
              </a:spcAft>
              <a:buSzPts val="1800"/>
              <a:buNone/>
            </a:pPr>
            <a:r>
              <a:rPr i="1" lang="en-US" sz="2400">
                <a:solidFill>
                  <a:srgbClr val="000000"/>
                </a:solidFill>
              </a:rPr>
              <a:t>All Are Welcome </a:t>
            </a:r>
            <a:r>
              <a:rPr lang="en-US" sz="2400">
                <a:solidFill>
                  <a:srgbClr val="000000"/>
                </a:solidFill>
              </a:rPr>
              <a:t>lets young children know that no matter what, they have a place, they have a space, they are welcome in their school.</a:t>
            </a:r>
            <a:endParaRPr sz="2400">
              <a:solidFill>
                <a:srgbClr val="000000"/>
              </a:solidFill>
            </a:endParaRPr>
          </a:p>
          <a:p>
            <a:pPr indent="0" lvl="0" marL="0" rtl="0" algn="l">
              <a:lnSpc>
                <a:spcPct val="90000"/>
              </a:lnSpc>
              <a:spcBef>
                <a:spcPts val="1000"/>
              </a:spcBef>
              <a:spcAft>
                <a:spcPts val="0"/>
              </a:spcAft>
              <a:buSzPts val="1800"/>
              <a:buNone/>
            </a:pPr>
            <a:r>
              <a:t/>
            </a:r>
            <a:endParaRPr sz="2400">
              <a:solidFill>
                <a:srgbClr val="000000"/>
              </a:solidFill>
            </a:endParaRPr>
          </a:p>
          <a:p>
            <a:pPr indent="0" lvl="0" marL="0" rtl="0" algn="l">
              <a:lnSpc>
                <a:spcPct val="90000"/>
              </a:lnSpc>
              <a:spcBef>
                <a:spcPts val="1000"/>
              </a:spcBef>
              <a:spcAft>
                <a:spcPts val="0"/>
              </a:spcAft>
              <a:buSzPts val="1800"/>
              <a:buNone/>
            </a:pPr>
            <a:r>
              <a:t/>
            </a:r>
            <a:endParaRPr sz="2400">
              <a:solidFill>
                <a:srgbClr val="000000"/>
              </a:solidFill>
            </a:endParaRPr>
          </a:p>
        </p:txBody>
      </p:sp>
      <p:pic>
        <p:nvPicPr>
          <p:cNvPr id="236" name="Google Shape;236;g8b77d905b5_0_71"/>
          <p:cNvPicPr preferRelativeResize="0"/>
          <p:nvPr/>
        </p:nvPicPr>
        <p:blipFill>
          <a:blip r:embed="rId3">
            <a:alphaModFix/>
          </a:blip>
          <a:stretch>
            <a:fillRect/>
          </a:stretch>
        </p:blipFill>
        <p:spPr>
          <a:xfrm>
            <a:off x="6942150" y="2111075"/>
            <a:ext cx="4065750" cy="4065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8b77d905b5_0_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1" lang="en-US"/>
              <a:t>Hey, Water!</a:t>
            </a:r>
            <a:endParaRPr b="1" i="1"/>
          </a:p>
          <a:p>
            <a:pPr indent="0" lvl="0" marL="0" rtl="0" algn="ctr">
              <a:lnSpc>
                <a:spcPct val="90000"/>
              </a:lnSpc>
              <a:spcBef>
                <a:spcPts val="0"/>
              </a:spcBef>
              <a:spcAft>
                <a:spcPts val="0"/>
              </a:spcAft>
              <a:buSzPts val="1800"/>
              <a:buNone/>
            </a:pPr>
            <a:r>
              <a:rPr lang="en-US"/>
              <a:t>by Antoinette Portis</a:t>
            </a:r>
            <a:endParaRPr/>
          </a:p>
        </p:txBody>
      </p:sp>
      <p:sp>
        <p:nvSpPr>
          <p:cNvPr id="242" name="Google Shape;242;g8b77d905b5_0_77"/>
          <p:cNvSpPr txBox="1"/>
          <p:nvPr>
            <p:ph idx="2" type="body"/>
          </p:nvPr>
        </p:nvSpPr>
        <p:spPr>
          <a:xfrm>
            <a:off x="5783650" y="1690825"/>
            <a:ext cx="5694000" cy="479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Join a young girl as she explores her surroundings and sees that water is everywhere. But water doesn't always look the same, it doesn't always feel the same, and it shows up in lots of different shapes. Water can be a lake, it can be steam, it can be a tear, or it can even be a snowman.</a:t>
            </a:r>
            <a:endParaRPr sz="2400">
              <a:solidFill>
                <a:srgbClr val="000000"/>
              </a:solidFill>
            </a:endParaRPr>
          </a:p>
          <a:p>
            <a:pPr indent="0" lvl="0" marL="0" rtl="0" algn="l">
              <a:lnSpc>
                <a:spcPct val="90000"/>
              </a:lnSpc>
              <a:spcBef>
                <a:spcPts val="1000"/>
              </a:spcBef>
              <a:spcAft>
                <a:spcPts val="0"/>
              </a:spcAft>
              <a:buClr>
                <a:schemeClr val="dk1"/>
              </a:buClr>
              <a:buSzPts val="1100"/>
              <a:buFont typeface="Arial"/>
              <a:buNone/>
            </a:pPr>
            <a:r>
              <a:t/>
            </a:r>
            <a:endParaRPr sz="2400">
              <a:solidFill>
                <a:srgbClr val="000000"/>
              </a:solidFill>
            </a:endParaRPr>
          </a:p>
          <a:p>
            <a:pPr indent="0" lvl="0" marL="0" rtl="0" algn="l">
              <a:lnSpc>
                <a:spcPct val="90000"/>
              </a:lnSpc>
              <a:spcBef>
                <a:spcPts val="1000"/>
              </a:spcBef>
              <a:spcAft>
                <a:spcPts val="0"/>
              </a:spcAft>
              <a:buSzPts val="1800"/>
              <a:buNone/>
            </a:pPr>
            <a:r>
              <a:rPr lang="en-US" sz="2400">
                <a:solidFill>
                  <a:srgbClr val="000000"/>
                </a:solidFill>
              </a:rPr>
              <a:t>As the girl discovers water in nature, in weather, in her home, and even inside her own body, water comes to life, and kids will find excitement and joy in water and its many forms. </a:t>
            </a:r>
            <a:endParaRPr sz="2400">
              <a:solidFill>
                <a:srgbClr val="000000"/>
              </a:solidFill>
            </a:endParaRPr>
          </a:p>
        </p:txBody>
      </p:sp>
      <p:pic>
        <p:nvPicPr>
          <p:cNvPr id="243" name="Google Shape;243;g8b77d905b5_0_77"/>
          <p:cNvPicPr preferRelativeResize="0"/>
          <p:nvPr/>
        </p:nvPicPr>
        <p:blipFill>
          <a:blip r:embed="rId3">
            <a:alphaModFix/>
          </a:blip>
          <a:stretch>
            <a:fillRect/>
          </a:stretch>
        </p:blipFill>
        <p:spPr>
          <a:xfrm>
            <a:off x="976075" y="2308775"/>
            <a:ext cx="3904600" cy="390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8b77d905b5_0_83"/>
          <p:cNvSpPr txBox="1"/>
          <p:nvPr>
            <p:ph type="title"/>
          </p:nvPr>
        </p:nvSpPr>
        <p:spPr>
          <a:xfrm>
            <a:off x="838200" y="19630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1" lang="en-US"/>
              <a:t>Otis and Will Discover the Deep</a:t>
            </a:r>
            <a:endParaRPr b="1" i="1"/>
          </a:p>
          <a:p>
            <a:pPr indent="0" lvl="0" marL="0" rtl="0" algn="ctr">
              <a:lnSpc>
                <a:spcPct val="90000"/>
              </a:lnSpc>
              <a:spcBef>
                <a:spcPts val="0"/>
              </a:spcBef>
              <a:spcAft>
                <a:spcPts val="0"/>
              </a:spcAft>
              <a:buSzPts val="1800"/>
              <a:buNone/>
            </a:pPr>
            <a:r>
              <a:rPr lang="en-US"/>
              <a:t>by Barb Rosenstock, illust. by Katherine Roy</a:t>
            </a:r>
            <a:endParaRPr/>
          </a:p>
        </p:txBody>
      </p:sp>
      <p:sp>
        <p:nvSpPr>
          <p:cNvPr id="249" name="Google Shape;249;g8b77d905b5_0_83"/>
          <p:cNvSpPr txBox="1"/>
          <p:nvPr>
            <p:ph idx="1" type="body"/>
          </p:nvPr>
        </p:nvSpPr>
        <p:spPr>
          <a:xfrm>
            <a:off x="752050" y="1522000"/>
            <a:ext cx="6732600" cy="521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The suspenseful, little-known true story of two determined pioneers who made the first dive into the deep ocean.</a:t>
            </a:r>
            <a:endParaRPr sz="2400">
              <a:solidFill>
                <a:srgbClr val="000000"/>
              </a:solidFill>
            </a:endParaRPr>
          </a:p>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On June 6, 1930, engineer Otis Barton and explorer Will Beebe dove into the ocean inside a hollow metal ball of their own invention called the Bathysphere.</a:t>
            </a:r>
            <a:endParaRPr sz="2400">
              <a:solidFill>
                <a:srgbClr val="000000"/>
              </a:solidFill>
            </a:endParaRPr>
          </a:p>
          <a:p>
            <a:pPr indent="0" lvl="0" marL="0" rtl="0" algn="l">
              <a:lnSpc>
                <a:spcPct val="90000"/>
              </a:lnSpc>
              <a:spcBef>
                <a:spcPts val="1000"/>
              </a:spcBef>
              <a:spcAft>
                <a:spcPts val="0"/>
              </a:spcAft>
              <a:buSzPts val="1800"/>
              <a:buNone/>
            </a:pPr>
            <a:r>
              <a:rPr lang="en-US" sz="2400">
                <a:solidFill>
                  <a:srgbClr val="000000"/>
                </a:solidFill>
              </a:rPr>
              <a:t>They knew dozens of things might go wrong. A tiny leak could shoot pressurized water straight through the men like bullets! A single spark could cause their oxygen tanks to explode! No one had ever dived lower than a few hundred feet...and come back. But Otis and Will were determined to become the first people to see what the deep ocean looks like.</a:t>
            </a:r>
            <a:endParaRPr sz="2400">
              <a:solidFill>
                <a:srgbClr val="000000"/>
              </a:solidFill>
            </a:endParaRPr>
          </a:p>
        </p:txBody>
      </p:sp>
      <p:pic>
        <p:nvPicPr>
          <p:cNvPr id="250" name="Google Shape;250;g8b77d905b5_0_83"/>
          <p:cNvPicPr preferRelativeResize="0"/>
          <p:nvPr/>
        </p:nvPicPr>
        <p:blipFill>
          <a:blip r:embed="rId3">
            <a:alphaModFix/>
          </a:blip>
          <a:stretch>
            <a:fillRect/>
          </a:stretch>
        </p:blipFill>
        <p:spPr>
          <a:xfrm>
            <a:off x="7981100" y="1866812"/>
            <a:ext cx="3498050" cy="4521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8b77d905b5_0_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1" lang="en-US"/>
              <a:t>Knock, Knock</a:t>
            </a:r>
            <a:endParaRPr b="1" i="1"/>
          </a:p>
          <a:p>
            <a:pPr indent="0" lvl="0" marL="0" rtl="0" algn="ctr">
              <a:lnSpc>
                <a:spcPct val="90000"/>
              </a:lnSpc>
              <a:spcBef>
                <a:spcPts val="0"/>
              </a:spcBef>
              <a:spcAft>
                <a:spcPts val="0"/>
              </a:spcAft>
              <a:buSzPts val="1800"/>
              <a:buNone/>
            </a:pPr>
            <a:r>
              <a:rPr lang="en-US"/>
              <a:t>by Tammi Sauer, illust. by Guy Francis</a:t>
            </a:r>
            <a:endParaRPr/>
          </a:p>
        </p:txBody>
      </p:sp>
      <p:sp>
        <p:nvSpPr>
          <p:cNvPr id="256" name="Google Shape;256;g8b77d905b5_0_89"/>
          <p:cNvSpPr txBox="1"/>
          <p:nvPr>
            <p:ph idx="2" type="body"/>
          </p:nvPr>
        </p:nvSpPr>
        <p:spPr>
          <a:xfrm>
            <a:off x="5568775" y="1969650"/>
            <a:ext cx="5962800" cy="460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i="1" sz="2400">
              <a:solidFill>
                <a:srgbClr val="181818"/>
              </a:solidFill>
            </a:endParaRPr>
          </a:p>
          <a:p>
            <a:pPr indent="0" lvl="0" marL="0" rtl="0" algn="l">
              <a:lnSpc>
                <a:spcPct val="90000"/>
              </a:lnSpc>
              <a:spcBef>
                <a:spcPts val="1000"/>
              </a:spcBef>
              <a:spcAft>
                <a:spcPts val="0"/>
              </a:spcAft>
              <a:buSzPts val="1800"/>
              <a:buNone/>
            </a:pPr>
            <a:r>
              <a:rPr i="1" lang="en-US" sz="2400">
                <a:solidFill>
                  <a:srgbClr val="181818"/>
                </a:solidFill>
              </a:rPr>
              <a:t>Knock Knock</a:t>
            </a:r>
            <a:r>
              <a:rPr lang="en-US" sz="2400">
                <a:solidFill>
                  <a:srgbClr val="181818"/>
                </a:solidFill>
              </a:rPr>
              <a:t> is a fresh and innovative method of humorous storytelling that uses knock-knock jokes to tell the story of Bear and his woodland friends Raccoon, Rabbit, Turtle, and others. With each new visitor, Bear grows increasingly frustrated at his lack of peace and quiet. Little does Bear know that his friends have a special surprise party in store to welcome him back during springtime!</a:t>
            </a:r>
            <a:endParaRPr b="1" sz="2400"/>
          </a:p>
        </p:txBody>
      </p:sp>
      <p:pic>
        <p:nvPicPr>
          <p:cNvPr id="257" name="Google Shape;257;g8b77d905b5_0_89"/>
          <p:cNvPicPr preferRelativeResize="0"/>
          <p:nvPr/>
        </p:nvPicPr>
        <p:blipFill>
          <a:blip r:embed="rId3">
            <a:alphaModFix/>
          </a:blip>
          <a:stretch>
            <a:fillRect/>
          </a:stretch>
        </p:blipFill>
        <p:spPr>
          <a:xfrm>
            <a:off x="671675" y="2152012"/>
            <a:ext cx="3945925" cy="3958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8b77d905b5_0_9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1" lang="en-US"/>
              <a:t> </a:t>
            </a:r>
            <a:r>
              <a:rPr b="1" i="1" lang="en-US" sz="4300"/>
              <a:t>Lorraine, the Girl Who Sang the Storm Away</a:t>
            </a:r>
            <a:endParaRPr b="1" i="1" sz="4300"/>
          </a:p>
          <a:p>
            <a:pPr indent="0" lvl="0" marL="0" rtl="0" algn="ctr">
              <a:lnSpc>
                <a:spcPct val="90000"/>
              </a:lnSpc>
              <a:spcBef>
                <a:spcPts val="0"/>
              </a:spcBef>
              <a:spcAft>
                <a:spcPts val="0"/>
              </a:spcAft>
              <a:buSzPts val="1800"/>
              <a:buNone/>
            </a:pPr>
            <a:r>
              <a:rPr lang="en-US"/>
              <a:t>by Ketch Secor, illust. by Higgins Bond</a:t>
            </a:r>
            <a:endParaRPr/>
          </a:p>
        </p:txBody>
      </p:sp>
      <p:sp>
        <p:nvSpPr>
          <p:cNvPr id="263" name="Google Shape;263;g8b77d905b5_0_95"/>
          <p:cNvSpPr txBox="1"/>
          <p:nvPr>
            <p:ph idx="1" type="body"/>
          </p:nvPr>
        </p:nvSpPr>
        <p:spPr>
          <a:xfrm>
            <a:off x="1217625" y="1915950"/>
            <a:ext cx="4995900" cy="458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sz="2500">
              <a:solidFill>
                <a:srgbClr val="181818"/>
              </a:solidFill>
            </a:endParaRPr>
          </a:p>
          <a:p>
            <a:pPr indent="0" lvl="0" marL="0" rtl="0" algn="l">
              <a:lnSpc>
                <a:spcPct val="90000"/>
              </a:lnSpc>
              <a:spcBef>
                <a:spcPts val="1000"/>
              </a:spcBef>
              <a:spcAft>
                <a:spcPts val="0"/>
              </a:spcAft>
              <a:buSzPts val="1800"/>
              <a:buNone/>
            </a:pPr>
            <a:r>
              <a:rPr lang="en-US" sz="2500">
                <a:solidFill>
                  <a:srgbClr val="181818"/>
                </a:solidFill>
              </a:rPr>
              <a:t>Lorraine and her Pa Paw spend their days celebrating life with the music of the Tennessee hills. With Pa Paw's harmonica and Lorraine's pennywhistle, the pair can face just about anything. But when a fearsome storm rolls in and their instruments are nowhere to be found, can Lorraine find the music inside herself to get them through? </a:t>
            </a:r>
            <a:endParaRPr sz="2500">
              <a:solidFill>
                <a:srgbClr val="000000"/>
              </a:solidFill>
            </a:endParaRPr>
          </a:p>
        </p:txBody>
      </p:sp>
      <p:pic>
        <p:nvPicPr>
          <p:cNvPr id="264" name="Google Shape;264;g8b77d905b5_0_95"/>
          <p:cNvPicPr preferRelativeResize="0"/>
          <p:nvPr/>
        </p:nvPicPr>
        <p:blipFill>
          <a:blip r:embed="rId3">
            <a:alphaModFix/>
          </a:blip>
          <a:stretch>
            <a:fillRect/>
          </a:stretch>
        </p:blipFill>
        <p:spPr>
          <a:xfrm>
            <a:off x="7279125" y="2031825"/>
            <a:ext cx="3844475" cy="4352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8b77d905b5_0_1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1" lang="en-US"/>
              <a:t> </a:t>
            </a:r>
            <a:r>
              <a:rPr b="1" i="1" lang="en-US"/>
              <a:t>Just Ask! Be Different, Be Brave, Be You</a:t>
            </a:r>
            <a:endParaRPr b="1" i="1"/>
          </a:p>
          <a:p>
            <a:pPr indent="0" lvl="0" marL="0" rtl="0" algn="ctr">
              <a:lnSpc>
                <a:spcPct val="90000"/>
              </a:lnSpc>
              <a:spcBef>
                <a:spcPts val="0"/>
              </a:spcBef>
              <a:spcAft>
                <a:spcPts val="0"/>
              </a:spcAft>
              <a:buSzPts val="1800"/>
              <a:buNone/>
            </a:pPr>
            <a:r>
              <a:rPr lang="en-US"/>
              <a:t>by Sonia Sotomayor, illust. by Rafael Lopez</a:t>
            </a:r>
            <a:endParaRPr/>
          </a:p>
        </p:txBody>
      </p:sp>
      <p:sp>
        <p:nvSpPr>
          <p:cNvPr id="270" name="Google Shape;270;g8b77d905b5_0_101"/>
          <p:cNvSpPr txBox="1"/>
          <p:nvPr>
            <p:ph idx="2" type="body"/>
          </p:nvPr>
        </p:nvSpPr>
        <p:spPr>
          <a:xfrm>
            <a:off x="5586675" y="1690825"/>
            <a:ext cx="5694000" cy="4845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400">
                <a:solidFill>
                  <a:srgbClr val="181818"/>
                </a:solidFill>
              </a:rPr>
              <a:t>In </a:t>
            </a:r>
            <a:r>
              <a:rPr i="1" lang="en-US" sz="2400">
                <a:solidFill>
                  <a:srgbClr val="181818"/>
                </a:solidFill>
              </a:rPr>
              <a:t>Just Ask</a:t>
            </a:r>
            <a:r>
              <a:rPr lang="en-US" sz="2400">
                <a:solidFill>
                  <a:srgbClr val="181818"/>
                </a:solidFill>
              </a:rPr>
              <a:t>, United States Supreme Court Justice Sonia Sotomayor celebrates the different abilities kids have. Using her own experience as a child who was diagnosed with diabetes, Justice Sotomayor writes about children with all sorts of challenges—and looks at the special powers those kids have as well. As the kids work together to build a community garden, asking questions of each other along the way, this book encourages readers to do the same: When we come across someone who is different from us but we're not sure why, all we have to do is </a:t>
            </a:r>
            <a:r>
              <a:rPr i="1" lang="en-US" sz="2400">
                <a:solidFill>
                  <a:srgbClr val="181818"/>
                </a:solidFill>
              </a:rPr>
              <a:t>Just Ask</a:t>
            </a:r>
            <a:r>
              <a:rPr lang="en-US" sz="2400">
                <a:solidFill>
                  <a:srgbClr val="181818"/>
                </a:solidFill>
              </a:rPr>
              <a:t>. </a:t>
            </a:r>
            <a:endParaRPr b="1" sz="2400">
              <a:solidFill>
                <a:srgbClr val="000000"/>
              </a:solidFill>
            </a:endParaRPr>
          </a:p>
        </p:txBody>
      </p:sp>
      <p:pic>
        <p:nvPicPr>
          <p:cNvPr id="271" name="Google Shape;271;g8b77d905b5_0_101"/>
          <p:cNvPicPr preferRelativeResize="0"/>
          <p:nvPr/>
        </p:nvPicPr>
        <p:blipFill>
          <a:blip r:embed="rId3">
            <a:alphaModFix/>
          </a:blip>
          <a:stretch>
            <a:fillRect/>
          </a:stretch>
        </p:blipFill>
        <p:spPr>
          <a:xfrm>
            <a:off x="1262575" y="1937200"/>
            <a:ext cx="3576275" cy="4352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8b77d905b5_0_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1" lang="en-US"/>
              <a:t>The Donkey Egg</a:t>
            </a:r>
            <a:endParaRPr b="1" i="1"/>
          </a:p>
          <a:p>
            <a:pPr indent="0" lvl="0" marL="0" rtl="0" algn="ctr">
              <a:lnSpc>
                <a:spcPct val="90000"/>
              </a:lnSpc>
              <a:spcBef>
                <a:spcPts val="0"/>
              </a:spcBef>
              <a:spcAft>
                <a:spcPts val="0"/>
              </a:spcAft>
              <a:buSzPts val="1800"/>
              <a:buNone/>
            </a:pPr>
            <a:r>
              <a:rPr lang="en-US"/>
              <a:t>by Janet Stevens &amp; Susan Stevens Crummel</a:t>
            </a:r>
            <a:endParaRPr/>
          </a:p>
        </p:txBody>
      </p:sp>
      <p:sp>
        <p:nvSpPr>
          <p:cNvPr id="277" name="Google Shape;277;g8b77d905b5_0_107"/>
          <p:cNvSpPr txBox="1"/>
          <p:nvPr>
            <p:ph idx="1" type="body"/>
          </p:nvPr>
        </p:nvSpPr>
        <p:spPr>
          <a:xfrm>
            <a:off x="1124700" y="1901500"/>
            <a:ext cx="5267700" cy="458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sz="2400">
              <a:solidFill>
                <a:srgbClr val="181818"/>
              </a:solidFill>
            </a:endParaRPr>
          </a:p>
          <a:p>
            <a:pPr indent="0" lvl="0" marL="0" rtl="0" algn="l">
              <a:lnSpc>
                <a:spcPct val="90000"/>
              </a:lnSpc>
              <a:spcBef>
                <a:spcPts val="1000"/>
              </a:spcBef>
              <a:spcAft>
                <a:spcPts val="0"/>
              </a:spcAft>
              <a:buSzPts val="1800"/>
              <a:buNone/>
            </a:pPr>
            <a:r>
              <a:rPr lang="en-US" sz="2400">
                <a:solidFill>
                  <a:srgbClr val="181818"/>
                </a:solidFill>
              </a:rPr>
              <a:t>Bear would rather sleep all day than work on his farm, and Fox knows just the kind of help he needs</a:t>
            </a:r>
            <a:r>
              <a:rPr b="1" lang="en-US" sz="2400">
                <a:solidFill>
                  <a:srgbClr val="181818"/>
                </a:solidFill>
              </a:rPr>
              <a:t>—</a:t>
            </a:r>
            <a:r>
              <a:rPr lang="en-US" sz="2400">
                <a:solidFill>
                  <a:srgbClr val="181818"/>
                </a:solidFill>
              </a:rPr>
              <a:t>a donkey! When Fox tricks Bear into buying a donkey egg, Bear can't wait for it to hatch so he can meet his new friend. But donkeys don't come from eggs! And when the "egg" finally opens, Bear gets a fruity surprise. Luckily, Bear doesn't have to face disappointment alone . . . Hare is there to help! </a:t>
            </a:r>
            <a:endParaRPr b="1" sz="2400">
              <a:solidFill>
                <a:srgbClr val="000000"/>
              </a:solidFill>
            </a:endParaRPr>
          </a:p>
        </p:txBody>
      </p:sp>
      <p:pic>
        <p:nvPicPr>
          <p:cNvPr id="278" name="Google Shape;278;g8b77d905b5_0_107"/>
          <p:cNvPicPr preferRelativeResize="0"/>
          <p:nvPr/>
        </p:nvPicPr>
        <p:blipFill>
          <a:blip r:embed="rId3">
            <a:alphaModFix/>
          </a:blip>
          <a:stretch>
            <a:fillRect/>
          </a:stretch>
        </p:blipFill>
        <p:spPr>
          <a:xfrm>
            <a:off x="7458000" y="1901500"/>
            <a:ext cx="3572100" cy="4369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8b77d905b5_0_1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1" lang="en-US"/>
              <a:t>Snail Crossing</a:t>
            </a:r>
            <a:endParaRPr b="1" i="1"/>
          </a:p>
          <a:p>
            <a:pPr indent="0" lvl="0" marL="0" rtl="0" algn="ctr">
              <a:lnSpc>
                <a:spcPct val="90000"/>
              </a:lnSpc>
              <a:spcBef>
                <a:spcPts val="0"/>
              </a:spcBef>
              <a:spcAft>
                <a:spcPts val="0"/>
              </a:spcAft>
              <a:buSzPts val="1800"/>
              <a:buNone/>
            </a:pPr>
            <a:r>
              <a:rPr lang="en-US"/>
              <a:t>by Corey R. Tabor</a:t>
            </a:r>
            <a:endParaRPr/>
          </a:p>
        </p:txBody>
      </p:sp>
      <p:sp>
        <p:nvSpPr>
          <p:cNvPr id="284" name="Google Shape;284;g8b77d905b5_0_113"/>
          <p:cNvSpPr txBox="1"/>
          <p:nvPr>
            <p:ph idx="2" type="body"/>
          </p:nvPr>
        </p:nvSpPr>
        <p:spPr>
          <a:xfrm>
            <a:off x="5944800" y="1825625"/>
            <a:ext cx="5121000" cy="4692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n-US" sz="2400">
                <a:solidFill>
                  <a:srgbClr val="000000"/>
                </a:solidFill>
              </a:rPr>
              <a:t>A determined snail.</a:t>
            </a:r>
            <a:endParaRPr sz="2400">
              <a:solidFill>
                <a:srgbClr val="000000"/>
              </a:solidFill>
            </a:endParaRPr>
          </a:p>
          <a:p>
            <a:pPr indent="0" lvl="0" marL="0" rtl="0" algn="l">
              <a:lnSpc>
                <a:spcPct val="115000"/>
              </a:lnSpc>
              <a:spcBef>
                <a:spcPts val="1000"/>
              </a:spcBef>
              <a:spcAft>
                <a:spcPts val="0"/>
              </a:spcAft>
              <a:buClr>
                <a:schemeClr val="dk1"/>
              </a:buClr>
              <a:buSzPts val="1100"/>
              <a:buFont typeface="Arial"/>
              <a:buNone/>
            </a:pPr>
            <a:r>
              <a:rPr lang="en-US" sz="2400">
                <a:solidFill>
                  <a:srgbClr val="000000"/>
                </a:solidFill>
              </a:rPr>
              <a:t>A plump cabbage.</a:t>
            </a:r>
            <a:endParaRPr sz="2400">
              <a:solidFill>
                <a:srgbClr val="000000"/>
              </a:solidFill>
            </a:endParaRPr>
          </a:p>
          <a:p>
            <a:pPr indent="0" lvl="0" marL="0" rtl="0" algn="l">
              <a:lnSpc>
                <a:spcPct val="115000"/>
              </a:lnSpc>
              <a:spcBef>
                <a:spcPts val="1000"/>
              </a:spcBef>
              <a:spcAft>
                <a:spcPts val="0"/>
              </a:spcAft>
              <a:buClr>
                <a:schemeClr val="dk1"/>
              </a:buClr>
              <a:buSzPts val="1100"/>
              <a:buFont typeface="Arial"/>
              <a:buNone/>
            </a:pPr>
            <a:r>
              <a:rPr lang="en-US" sz="2400">
                <a:solidFill>
                  <a:srgbClr val="000000"/>
                </a:solidFill>
              </a:rPr>
              <a:t>A truly epic journey . . .</a:t>
            </a:r>
            <a:endParaRPr sz="2400">
              <a:solidFill>
                <a:srgbClr val="000000"/>
              </a:solidFill>
            </a:endParaRPr>
          </a:p>
          <a:p>
            <a:pPr indent="0" lvl="0" marL="0" rtl="0" algn="l">
              <a:lnSpc>
                <a:spcPct val="115000"/>
              </a:lnSpc>
              <a:spcBef>
                <a:spcPts val="1000"/>
              </a:spcBef>
              <a:spcAft>
                <a:spcPts val="0"/>
              </a:spcAft>
              <a:buClr>
                <a:schemeClr val="dk1"/>
              </a:buClr>
              <a:buSzPts val="1100"/>
              <a:buFont typeface="Arial"/>
              <a:buNone/>
            </a:pPr>
            <a:r>
              <a:rPr lang="en-US" sz="2400">
                <a:solidFill>
                  <a:srgbClr val="000000"/>
                </a:solidFill>
              </a:rPr>
              <a:t>In a book as cheerful and charming as Snail himself, Corey Tabor tells a winning tale of a slow but steady snail, whose determination and kindness bring him the best reward of all: friendship.</a:t>
            </a:r>
            <a:endParaRPr sz="2400">
              <a:solidFill>
                <a:srgbClr val="000000"/>
              </a:solidFill>
            </a:endParaRPr>
          </a:p>
          <a:p>
            <a:pPr indent="0" lvl="0" marL="0" rtl="0" algn="l">
              <a:lnSpc>
                <a:spcPct val="90000"/>
              </a:lnSpc>
              <a:spcBef>
                <a:spcPts val="1000"/>
              </a:spcBef>
              <a:spcAft>
                <a:spcPts val="0"/>
              </a:spcAft>
              <a:buSzPts val="1800"/>
              <a:buNone/>
            </a:pPr>
            <a:r>
              <a:t/>
            </a:r>
            <a:endParaRPr/>
          </a:p>
        </p:txBody>
      </p:sp>
      <p:pic>
        <p:nvPicPr>
          <p:cNvPr id="285" name="Google Shape;285;g8b77d905b5_0_113"/>
          <p:cNvPicPr preferRelativeResize="0"/>
          <p:nvPr/>
        </p:nvPicPr>
        <p:blipFill>
          <a:blip r:embed="rId3">
            <a:alphaModFix/>
          </a:blip>
          <a:stretch>
            <a:fillRect/>
          </a:stretch>
        </p:blipFill>
        <p:spPr>
          <a:xfrm>
            <a:off x="1208875" y="2246337"/>
            <a:ext cx="3850875" cy="385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I Will Be Fierce!</a:t>
            </a:r>
            <a:br>
              <a:rPr lang="en-US"/>
            </a:br>
            <a:r>
              <a:rPr lang="en-US"/>
              <a:t>by Bea Birdsong, ill. by Nidhi Chanani</a:t>
            </a:r>
            <a:endParaRPr b="1" i="1"/>
          </a:p>
        </p:txBody>
      </p:sp>
      <p:sp>
        <p:nvSpPr>
          <p:cNvPr id="102" name="Google Shape;102;p3"/>
          <p:cNvSpPr txBox="1"/>
          <p:nvPr>
            <p:ph idx="2" type="body"/>
          </p:nvPr>
        </p:nvSpPr>
        <p:spPr>
          <a:xfrm>
            <a:off x="5980600" y="1844325"/>
            <a:ext cx="5246400" cy="483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181818"/>
                </a:solidFill>
              </a:rPr>
              <a:t>It’s a brand-new day, and a young girl decides to take on the world like a brave explorer heading off on an epic fairytale quest. From home to school and back again, our hero conquers the Mountain of Knowledge (the library), forges new bridges (friendships), and leads the victorious charge home on her steed (the school bus).</a:t>
            </a:r>
            <a:endParaRPr sz="2400">
              <a:solidFill>
                <a:srgbClr val="181818"/>
              </a:solidFill>
            </a:endParaRPr>
          </a:p>
          <a:p>
            <a:pPr indent="0" lvl="0" marL="0" rtl="0" algn="l">
              <a:lnSpc>
                <a:spcPct val="90000"/>
              </a:lnSpc>
              <a:spcBef>
                <a:spcPts val="1000"/>
              </a:spcBef>
              <a:spcAft>
                <a:spcPts val="0"/>
              </a:spcAft>
              <a:buClr>
                <a:schemeClr val="dk1"/>
              </a:buClr>
              <a:buSzPts val="2800"/>
              <a:buNone/>
            </a:pPr>
            <a:r>
              <a:rPr lang="en-US" sz="2400">
                <a:solidFill>
                  <a:srgbClr val="181818"/>
                </a:solidFill>
              </a:rPr>
              <a:t>This story is a powerful declaration about courage, confidence, kindness, and finding the extraordinary in everyday moments.</a:t>
            </a:r>
            <a:endParaRPr sz="2400">
              <a:solidFill>
                <a:srgbClr val="000000"/>
              </a:solidFill>
            </a:endParaRPr>
          </a:p>
        </p:txBody>
      </p:sp>
      <p:pic>
        <p:nvPicPr>
          <p:cNvPr id="103" name="Google Shape;103;p3"/>
          <p:cNvPicPr preferRelativeResize="0"/>
          <p:nvPr/>
        </p:nvPicPr>
        <p:blipFill>
          <a:blip r:embed="rId3">
            <a:alphaModFix/>
          </a:blip>
          <a:stretch>
            <a:fillRect/>
          </a:stretch>
        </p:blipFill>
        <p:spPr>
          <a:xfrm>
            <a:off x="940250" y="2268354"/>
            <a:ext cx="4145675" cy="4119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8b77d905b5_0_1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i="1" lang="en-US"/>
              <a:t>Because</a:t>
            </a:r>
            <a:endParaRPr b="1" i="1"/>
          </a:p>
          <a:p>
            <a:pPr indent="0" lvl="0" marL="0" rtl="0" algn="ctr">
              <a:lnSpc>
                <a:spcPct val="90000"/>
              </a:lnSpc>
              <a:spcBef>
                <a:spcPts val="0"/>
              </a:spcBef>
              <a:spcAft>
                <a:spcPts val="0"/>
              </a:spcAft>
              <a:buSzPts val="1800"/>
              <a:buNone/>
            </a:pPr>
            <a:r>
              <a:rPr lang="en-US"/>
              <a:t>by Mo Willems</a:t>
            </a:r>
            <a:endParaRPr/>
          </a:p>
        </p:txBody>
      </p:sp>
      <p:sp>
        <p:nvSpPr>
          <p:cNvPr id="291" name="Google Shape;291;g8b77d905b5_0_119"/>
          <p:cNvSpPr txBox="1"/>
          <p:nvPr>
            <p:ph idx="1" type="body"/>
          </p:nvPr>
        </p:nvSpPr>
        <p:spPr>
          <a:xfrm>
            <a:off x="1253425" y="2255150"/>
            <a:ext cx="5174700" cy="392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500">
                <a:solidFill>
                  <a:srgbClr val="000000"/>
                </a:solidFill>
              </a:rPr>
              <a:t>Mo Willems, a number one </a:t>
            </a:r>
            <a:r>
              <a:rPr i="1" lang="en-US" sz="2500">
                <a:solidFill>
                  <a:srgbClr val="000000"/>
                </a:solidFill>
              </a:rPr>
              <a:t>New York Times</a:t>
            </a:r>
            <a:r>
              <a:rPr lang="en-US" sz="2500">
                <a:solidFill>
                  <a:srgbClr val="000000"/>
                </a:solidFill>
              </a:rPr>
              <a:t> best-selling author and illustrator, composes a powerful symphony of chance, discovery, persistence, and magic in this moving tale of a young girl's journey to center stage. Illustrator Amber Ren brings Willems' music to life, conducting a stunning picture-book debut.</a:t>
            </a:r>
            <a:endParaRPr sz="2500">
              <a:solidFill>
                <a:srgbClr val="000000"/>
              </a:solidFill>
            </a:endParaRPr>
          </a:p>
          <a:p>
            <a:pPr indent="0" lvl="0" marL="0" rtl="0" algn="l">
              <a:lnSpc>
                <a:spcPct val="90000"/>
              </a:lnSpc>
              <a:spcBef>
                <a:spcPts val="1000"/>
              </a:spcBef>
              <a:spcAft>
                <a:spcPts val="0"/>
              </a:spcAft>
              <a:buSzPts val="1800"/>
              <a:buNone/>
            </a:pPr>
            <a:r>
              <a:t/>
            </a:r>
            <a:endParaRPr sz="2400">
              <a:solidFill>
                <a:srgbClr val="000000"/>
              </a:solidFill>
            </a:endParaRPr>
          </a:p>
        </p:txBody>
      </p:sp>
      <p:pic>
        <p:nvPicPr>
          <p:cNvPr id="292" name="Google Shape;292;g8b77d905b5_0_119"/>
          <p:cNvPicPr preferRelativeResize="0"/>
          <p:nvPr/>
        </p:nvPicPr>
        <p:blipFill>
          <a:blip r:embed="rId3">
            <a:alphaModFix/>
          </a:blip>
          <a:stretch>
            <a:fillRect/>
          </a:stretch>
        </p:blipFill>
        <p:spPr>
          <a:xfrm>
            <a:off x="6974625" y="2255150"/>
            <a:ext cx="3814975" cy="3814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8b77d905b5_0_125"/>
          <p:cNvSpPr txBox="1"/>
          <p:nvPr>
            <p:ph type="title"/>
          </p:nvPr>
        </p:nvSpPr>
        <p:spPr>
          <a:xfrm>
            <a:off x="680425" y="365125"/>
            <a:ext cx="106734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1" lang="en-US"/>
              <a:t> </a:t>
            </a:r>
            <a:r>
              <a:rPr b="1" i="1" lang="en-US"/>
              <a:t>The Day You Begin</a:t>
            </a:r>
            <a:endParaRPr b="1" i="1"/>
          </a:p>
          <a:p>
            <a:pPr indent="0" lvl="0" marL="0" rtl="0" algn="ctr">
              <a:lnSpc>
                <a:spcPct val="90000"/>
              </a:lnSpc>
              <a:spcBef>
                <a:spcPts val="0"/>
              </a:spcBef>
              <a:spcAft>
                <a:spcPts val="0"/>
              </a:spcAft>
              <a:buSzPts val="1800"/>
              <a:buNone/>
            </a:pPr>
            <a:r>
              <a:rPr lang="en-US"/>
              <a:t>by Jacqueline Woodson, illust. by Rafael Lopez</a:t>
            </a:r>
            <a:endParaRPr/>
          </a:p>
        </p:txBody>
      </p:sp>
      <p:sp>
        <p:nvSpPr>
          <p:cNvPr id="298" name="Google Shape;298;g8b77d905b5_0_125"/>
          <p:cNvSpPr txBox="1"/>
          <p:nvPr>
            <p:ph idx="2" type="body"/>
          </p:nvPr>
        </p:nvSpPr>
        <p:spPr>
          <a:xfrm>
            <a:off x="5443425" y="1915950"/>
            <a:ext cx="6052200" cy="481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rgbClr val="000000"/>
                </a:solidFill>
              </a:rPr>
              <a:t>There are many reasons to feel different. Maybe it's how you look or talk, or where you're from; maybe it's what you eat, or something just as random. It's not easy to take those first steps into a place where nobody really knows you yet, but somehow you do it.</a:t>
            </a:r>
            <a:endParaRPr sz="2400">
              <a:solidFill>
                <a:srgbClr val="000000"/>
              </a:solidFill>
            </a:endParaRPr>
          </a:p>
          <a:p>
            <a:pPr indent="0" lvl="0" marL="0" rtl="0" algn="l">
              <a:lnSpc>
                <a:spcPct val="90000"/>
              </a:lnSpc>
              <a:spcBef>
                <a:spcPts val="1000"/>
              </a:spcBef>
              <a:spcAft>
                <a:spcPts val="0"/>
              </a:spcAft>
              <a:buSzPts val="1800"/>
              <a:buNone/>
            </a:pPr>
            <a:r>
              <a:rPr lang="en-US" sz="2400">
                <a:solidFill>
                  <a:srgbClr val="000000"/>
                </a:solidFill>
              </a:rPr>
              <a:t>Jacqueline Woodson's lyrical text and Rafael Lopez's dazzling art reminds us that we all feel like outsiders sometimes-and how brave it is that we go forth anyway. And that sometimes, when we reach out and begin to share our stories, others will be happy to meet us halfway.</a:t>
            </a:r>
            <a:endParaRPr sz="2400">
              <a:solidFill>
                <a:srgbClr val="000000"/>
              </a:solidFill>
            </a:endParaRPr>
          </a:p>
        </p:txBody>
      </p:sp>
      <p:pic>
        <p:nvPicPr>
          <p:cNvPr id="299" name="Google Shape;299;g8b77d905b5_0_125"/>
          <p:cNvPicPr preferRelativeResize="0"/>
          <p:nvPr/>
        </p:nvPicPr>
        <p:blipFill>
          <a:blip r:embed="rId3">
            <a:alphaModFix/>
          </a:blip>
          <a:stretch>
            <a:fillRect/>
          </a:stretch>
        </p:blipFill>
        <p:spPr>
          <a:xfrm>
            <a:off x="1280475" y="2237337"/>
            <a:ext cx="3509750" cy="408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Hello Lighthouse</a:t>
            </a:r>
            <a:br>
              <a:rPr b="1" i="1" lang="en-US"/>
            </a:br>
            <a:r>
              <a:rPr lang="en-US"/>
              <a:t>by Sophie Blackall</a:t>
            </a:r>
            <a:endParaRPr b="1"/>
          </a:p>
        </p:txBody>
      </p:sp>
      <p:sp>
        <p:nvSpPr>
          <p:cNvPr id="109" name="Google Shape;109;p4"/>
          <p:cNvSpPr txBox="1"/>
          <p:nvPr>
            <p:ph idx="2" type="body"/>
          </p:nvPr>
        </p:nvSpPr>
        <p:spPr>
          <a:xfrm>
            <a:off x="1306175" y="1690700"/>
            <a:ext cx="5337000" cy="5059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1000"/>
              </a:spcBef>
              <a:spcAft>
                <a:spcPts val="0"/>
              </a:spcAft>
              <a:buClr>
                <a:schemeClr val="dk1"/>
              </a:buClr>
              <a:buSzPts val="2590"/>
              <a:buNone/>
            </a:pPr>
            <a:r>
              <a:t/>
            </a:r>
            <a:endParaRPr sz="2400">
              <a:solidFill>
                <a:srgbClr val="181818"/>
              </a:solidFill>
            </a:endParaRPr>
          </a:p>
          <a:p>
            <a:pPr indent="0" lvl="0" marL="0" rtl="0" algn="l">
              <a:lnSpc>
                <a:spcPct val="80000"/>
              </a:lnSpc>
              <a:spcBef>
                <a:spcPts val="1000"/>
              </a:spcBef>
              <a:spcAft>
                <a:spcPts val="0"/>
              </a:spcAft>
              <a:buClr>
                <a:schemeClr val="dk1"/>
              </a:buClr>
              <a:buSzPts val="2590"/>
              <a:buNone/>
            </a:pPr>
            <a:r>
              <a:t/>
            </a:r>
            <a:endParaRPr sz="2400">
              <a:solidFill>
                <a:srgbClr val="181818"/>
              </a:solidFill>
            </a:endParaRPr>
          </a:p>
          <a:p>
            <a:pPr indent="0" lvl="0" marL="0" rtl="0" algn="l">
              <a:lnSpc>
                <a:spcPct val="80000"/>
              </a:lnSpc>
              <a:spcBef>
                <a:spcPts val="1000"/>
              </a:spcBef>
              <a:spcAft>
                <a:spcPts val="0"/>
              </a:spcAft>
              <a:buClr>
                <a:schemeClr val="dk1"/>
              </a:buClr>
              <a:buSzPts val="2590"/>
              <a:buNone/>
            </a:pPr>
            <a:r>
              <a:rPr lang="en-US" sz="2400">
                <a:solidFill>
                  <a:srgbClr val="181818"/>
                </a:solidFill>
              </a:rPr>
              <a:t>Watch the days and seasons pass as the wind blows, the fog rolls in, and icebergs drift by. Outside, there is water all around. Inside, the daily life of a lighthouse keeper and his family unfolds as the keeper boils water for tea, lights the lamp's wick, and writes every detail in his logbook.</a:t>
            </a:r>
            <a:endParaRPr sz="2400"/>
          </a:p>
        </p:txBody>
      </p:sp>
      <p:pic>
        <p:nvPicPr>
          <p:cNvPr id="110" name="Google Shape;110;p4"/>
          <p:cNvPicPr preferRelativeResize="0"/>
          <p:nvPr/>
        </p:nvPicPr>
        <p:blipFill>
          <a:blip r:embed="rId3">
            <a:alphaModFix/>
          </a:blip>
          <a:stretch>
            <a:fillRect/>
          </a:stretch>
        </p:blipFill>
        <p:spPr>
          <a:xfrm>
            <a:off x="7771200" y="1825175"/>
            <a:ext cx="3276800" cy="4524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Hair Love</a:t>
            </a:r>
            <a:br>
              <a:rPr b="1" i="1" lang="en-US"/>
            </a:br>
            <a:r>
              <a:rPr lang="en-US" sz="4200"/>
              <a:t>by Matthew A. Cherry, illust. by Vashti Harrison</a:t>
            </a:r>
            <a:endParaRPr b="1" i="1" sz="4200"/>
          </a:p>
        </p:txBody>
      </p:sp>
      <p:sp>
        <p:nvSpPr>
          <p:cNvPr id="116" name="Google Shape;116;p5"/>
          <p:cNvSpPr txBox="1"/>
          <p:nvPr>
            <p:ph idx="1" type="body"/>
          </p:nvPr>
        </p:nvSpPr>
        <p:spPr>
          <a:xfrm>
            <a:off x="5532950" y="1825625"/>
            <a:ext cx="5549100" cy="47997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1100"/>
              <a:buNone/>
            </a:pPr>
            <a:r>
              <a:t/>
            </a:r>
            <a:endParaRPr sz="2400">
              <a:solidFill>
                <a:srgbClr val="181818"/>
              </a:solidFill>
            </a:endParaRPr>
          </a:p>
          <a:p>
            <a:pPr indent="0" lvl="0" marL="0" rtl="0" algn="l">
              <a:lnSpc>
                <a:spcPct val="70000"/>
              </a:lnSpc>
              <a:spcBef>
                <a:spcPts val="1000"/>
              </a:spcBef>
              <a:spcAft>
                <a:spcPts val="0"/>
              </a:spcAft>
              <a:buClr>
                <a:schemeClr val="dk1"/>
              </a:buClr>
              <a:buSzPts val="1100"/>
              <a:buFont typeface="Arial"/>
              <a:buNone/>
            </a:pPr>
            <a:r>
              <a:rPr lang="en-US" sz="2400">
                <a:solidFill>
                  <a:srgbClr val="181818"/>
                </a:solidFill>
              </a:rPr>
              <a:t>Zuri’s hair has a mind of its own. It kinks, coils, and curls every which way. Zuri knows it’s beautiful. When mommy does Zuri’s hair, she feels like a superhero. But when mommy is away, it’s up to daddy to step in! And even though daddy has a lot to learn, he LOVES his Zuri. And he’ll do anything to make her—and her hair—happy.</a:t>
            </a:r>
            <a:endParaRPr sz="2400">
              <a:solidFill>
                <a:srgbClr val="181818"/>
              </a:solidFill>
            </a:endParaRPr>
          </a:p>
          <a:p>
            <a:pPr indent="0" lvl="0" marL="0" rtl="0" algn="l">
              <a:lnSpc>
                <a:spcPct val="70000"/>
              </a:lnSpc>
              <a:spcBef>
                <a:spcPts val="1000"/>
              </a:spcBef>
              <a:spcAft>
                <a:spcPts val="0"/>
              </a:spcAft>
              <a:buClr>
                <a:schemeClr val="dk1"/>
              </a:buClr>
              <a:buSzPts val="1100"/>
              <a:buFont typeface="Arial"/>
              <a:buNone/>
            </a:pPr>
            <a:r>
              <a:t/>
            </a:r>
            <a:endParaRPr sz="2400"/>
          </a:p>
          <a:p>
            <a:pPr indent="0" lvl="0" marL="0" rtl="0" algn="l">
              <a:lnSpc>
                <a:spcPct val="70000"/>
              </a:lnSpc>
              <a:spcBef>
                <a:spcPts val="1000"/>
              </a:spcBef>
              <a:spcAft>
                <a:spcPts val="0"/>
              </a:spcAft>
              <a:buClr>
                <a:schemeClr val="dk1"/>
              </a:buClr>
              <a:buSzPts val="1960"/>
              <a:buNone/>
            </a:pPr>
            <a:r>
              <a:rPr lang="en-US" sz="2400">
                <a:solidFill>
                  <a:srgbClr val="181818"/>
                </a:solidFill>
              </a:rPr>
              <a:t>Tender and empowering, Hair Love is an ode to loving your natural hair—and a celebration of daddies and daughters everywhere.</a:t>
            </a:r>
            <a:endParaRPr sz="2400">
              <a:solidFill>
                <a:srgbClr val="000000"/>
              </a:solidFill>
            </a:endParaRPr>
          </a:p>
        </p:txBody>
      </p:sp>
      <p:pic>
        <p:nvPicPr>
          <p:cNvPr id="117" name="Google Shape;117;p5"/>
          <p:cNvPicPr preferRelativeResize="0"/>
          <p:nvPr/>
        </p:nvPicPr>
        <p:blipFill>
          <a:blip r:embed="rId3">
            <a:alphaModFix/>
          </a:blip>
          <a:stretch>
            <a:fillRect/>
          </a:stretch>
        </p:blipFill>
        <p:spPr>
          <a:xfrm>
            <a:off x="993975" y="2219391"/>
            <a:ext cx="3808575" cy="401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 </a:t>
            </a:r>
            <a:r>
              <a:rPr b="1" i="1" lang="en-US" sz="4200"/>
              <a:t>Can I Be Your Dog?</a:t>
            </a:r>
            <a:br>
              <a:rPr b="1" lang="en-US"/>
            </a:br>
            <a:r>
              <a:rPr lang="en-US"/>
              <a:t>by Troy Cummings</a:t>
            </a:r>
            <a:endParaRPr b="1"/>
          </a:p>
        </p:txBody>
      </p:sp>
      <p:sp>
        <p:nvSpPr>
          <p:cNvPr id="123" name="Google Shape;123;p6"/>
          <p:cNvSpPr txBox="1"/>
          <p:nvPr>
            <p:ph idx="2" type="body"/>
          </p:nvPr>
        </p:nvSpPr>
        <p:spPr>
          <a:xfrm>
            <a:off x="1409550" y="1924950"/>
            <a:ext cx="5036700" cy="4619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sz="2400">
              <a:solidFill>
                <a:srgbClr val="181818"/>
              </a:solidFill>
            </a:endParaRPr>
          </a:p>
          <a:p>
            <a:pPr indent="0" lvl="0" marL="0" rtl="0" algn="l">
              <a:lnSpc>
                <a:spcPct val="90000"/>
              </a:lnSpc>
              <a:spcBef>
                <a:spcPts val="1000"/>
              </a:spcBef>
              <a:spcAft>
                <a:spcPts val="0"/>
              </a:spcAft>
              <a:buClr>
                <a:schemeClr val="dk1"/>
              </a:buClr>
              <a:buSzPts val="2800"/>
              <a:buNone/>
            </a:pPr>
            <a:r>
              <a:rPr lang="en-US" sz="2400">
                <a:solidFill>
                  <a:srgbClr val="181818"/>
                </a:solidFill>
              </a:rPr>
              <a:t>Arfy, a homeless mutt lives in a box in an alley. Arfy writes to every person on Butternut Street about what a great pet he'd make. His letters to prospective owners share that he's house broken! He has his own squeaky bone! He can learn to live with cats! But, no one wants him. Won't anyone open their heart--and home--to a lonesome dog?</a:t>
            </a:r>
            <a:endParaRPr sz="2400">
              <a:solidFill>
                <a:srgbClr val="000000"/>
              </a:solidFill>
            </a:endParaRPr>
          </a:p>
          <a:p>
            <a:pPr indent="0" lvl="0" marL="0" rtl="0" algn="l">
              <a:lnSpc>
                <a:spcPct val="90000"/>
              </a:lnSpc>
              <a:spcBef>
                <a:spcPts val="1000"/>
              </a:spcBef>
              <a:spcAft>
                <a:spcPts val="0"/>
              </a:spcAft>
              <a:buClr>
                <a:schemeClr val="dk1"/>
              </a:buClr>
              <a:buSzPts val="2800"/>
              <a:buNone/>
            </a:pPr>
            <a:r>
              <a:t/>
            </a:r>
            <a:endParaRPr/>
          </a:p>
        </p:txBody>
      </p:sp>
      <p:pic>
        <p:nvPicPr>
          <p:cNvPr id="124" name="Google Shape;124;p6"/>
          <p:cNvPicPr preferRelativeResize="0"/>
          <p:nvPr/>
        </p:nvPicPr>
        <p:blipFill>
          <a:blip r:embed="rId3">
            <a:alphaModFix/>
          </a:blip>
          <a:stretch>
            <a:fillRect/>
          </a:stretch>
        </p:blipFill>
        <p:spPr>
          <a:xfrm>
            <a:off x="7153525" y="2183961"/>
            <a:ext cx="4101700" cy="4101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sz="4200"/>
              <a:t>Planting Stories: The Life Librarian and Storyteller Pura Belpre</a:t>
            </a:r>
            <a:br>
              <a:rPr b="1" i="1" lang="en-US" sz="4200"/>
            </a:br>
            <a:r>
              <a:rPr lang="en-US" sz="4200"/>
              <a:t>by Anika Denise, illust. by Paola Escobar</a:t>
            </a:r>
            <a:endParaRPr b="1" i="1" sz="4200"/>
          </a:p>
        </p:txBody>
      </p:sp>
      <p:sp>
        <p:nvSpPr>
          <p:cNvPr id="130" name="Google Shape;130;p7"/>
          <p:cNvSpPr txBox="1"/>
          <p:nvPr>
            <p:ph idx="1" type="body"/>
          </p:nvPr>
        </p:nvSpPr>
        <p:spPr>
          <a:xfrm>
            <a:off x="5586650" y="1951750"/>
            <a:ext cx="5767200" cy="452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2200">
                <a:solidFill>
                  <a:srgbClr val="181818"/>
                </a:solidFill>
              </a:rPr>
              <a:t>When she came to America in 1921, Pura carried the cuentos folklóricos of her Puerto Rican homeland. Finding a new home at the New York Public Library as a bilingual assistant, she turned her popular stories into libros and spread story seeds across the land. Today, these seeds have grown into a lush landscape as generations of children and cuentistas continue to share her stories and celebrate Pura’s legacy.</a:t>
            </a:r>
            <a:endParaRPr sz="2200">
              <a:solidFill>
                <a:srgbClr val="181818"/>
              </a:solidFill>
            </a:endParaRPr>
          </a:p>
          <a:p>
            <a:pPr indent="0" lvl="0" marL="0" rtl="0" algn="l">
              <a:lnSpc>
                <a:spcPct val="90000"/>
              </a:lnSpc>
              <a:spcBef>
                <a:spcPts val="1000"/>
              </a:spcBef>
              <a:spcAft>
                <a:spcPts val="0"/>
              </a:spcAft>
              <a:buClr>
                <a:schemeClr val="dk1"/>
              </a:buClr>
              <a:buSzPts val="2800"/>
              <a:buNone/>
            </a:pPr>
            <a:r>
              <a:rPr lang="en-US" sz="2200">
                <a:solidFill>
                  <a:srgbClr val="181818"/>
                </a:solidFill>
              </a:rPr>
              <a:t>This portrait of the influential librarian, author, and puppeteer reminds us of the power of storytelling and the extraordinary woman who opened doors and championed bilingual literature.</a:t>
            </a:r>
            <a:endParaRPr sz="2200">
              <a:solidFill>
                <a:srgbClr val="000000"/>
              </a:solidFill>
            </a:endParaRPr>
          </a:p>
          <a:p>
            <a:pPr indent="0" lvl="0" marL="0" rtl="0" algn="l">
              <a:lnSpc>
                <a:spcPct val="90000"/>
              </a:lnSpc>
              <a:spcBef>
                <a:spcPts val="1000"/>
              </a:spcBef>
              <a:spcAft>
                <a:spcPts val="0"/>
              </a:spcAft>
              <a:buClr>
                <a:schemeClr val="dk1"/>
              </a:buClr>
              <a:buSzPts val="2800"/>
              <a:buNone/>
            </a:pPr>
            <a:r>
              <a:t/>
            </a:r>
            <a:endParaRPr/>
          </a:p>
        </p:txBody>
      </p:sp>
      <p:pic>
        <p:nvPicPr>
          <p:cNvPr id="131" name="Google Shape;131;p7"/>
          <p:cNvPicPr preferRelativeResize="0"/>
          <p:nvPr/>
        </p:nvPicPr>
        <p:blipFill>
          <a:blip r:embed="rId3">
            <a:alphaModFix/>
          </a:blip>
          <a:stretch>
            <a:fillRect/>
          </a:stretch>
        </p:blipFill>
        <p:spPr>
          <a:xfrm>
            <a:off x="1212575" y="2102750"/>
            <a:ext cx="3317650" cy="422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The Rabbit Listened</a:t>
            </a:r>
            <a:br>
              <a:rPr b="1" i="1" lang="en-US"/>
            </a:br>
            <a:r>
              <a:rPr lang="en-US"/>
              <a:t>by Cori Doerrfeld</a:t>
            </a:r>
            <a:endParaRPr b="1" i="1"/>
          </a:p>
        </p:txBody>
      </p:sp>
      <p:sp>
        <p:nvSpPr>
          <p:cNvPr id="137" name="Google Shape;137;p8"/>
          <p:cNvSpPr txBox="1"/>
          <p:nvPr>
            <p:ph idx="2" type="body"/>
          </p:nvPr>
        </p:nvSpPr>
        <p:spPr>
          <a:xfrm>
            <a:off x="1145975" y="1593625"/>
            <a:ext cx="5658300" cy="494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None/>
            </a:pPr>
            <a:r>
              <a:t/>
            </a:r>
            <a:endParaRPr sz="2400">
              <a:solidFill>
                <a:srgbClr val="181818"/>
              </a:solidFill>
            </a:endParaRPr>
          </a:p>
          <a:p>
            <a:pPr indent="0" lvl="0" marL="0" rtl="0" algn="l">
              <a:lnSpc>
                <a:spcPct val="90000"/>
              </a:lnSpc>
              <a:spcBef>
                <a:spcPts val="1000"/>
              </a:spcBef>
              <a:spcAft>
                <a:spcPts val="0"/>
              </a:spcAft>
              <a:buClr>
                <a:schemeClr val="dk1"/>
              </a:buClr>
              <a:buSzPts val="1100"/>
              <a:buFont typeface="Arial"/>
              <a:buNone/>
            </a:pPr>
            <a:r>
              <a:rPr lang="en-US" sz="2400">
                <a:solidFill>
                  <a:srgbClr val="181818"/>
                </a:solidFill>
              </a:rPr>
              <a:t>When something terrible happens, Taylor doesn't know where to turn. All the animals are sure they have the answer. The chicken wants to talk it out, but Taylor doesn't feel like chatting. The bear thinks Taylor should get angry, but that's not quite right either. One by one, the animals try to tell Taylor how to process this loss, and one by one they fail. Then the rabbit arrives. All the rabbit does is listen, which is just what Taylor needs.</a:t>
            </a:r>
            <a:endParaRPr sz="2400">
              <a:solidFill>
                <a:srgbClr val="181818"/>
              </a:solidFill>
            </a:endParaRPr>
          </a:p>
          <a:p>
            <a:pPr indent="0" lvl="0" marL="0" rtl="0" algn="l">
              <a:lnSpc>
                <a:spcPct val="90000"/>
              </a:lnSpc>
              <a:spcBef>
                <a:spcPts val="1000"/>
              </a:spcBef>
              <a:spcAft>
                <a:spcPts val="0"/>
              </a:spcAft>
              <a:buClr>
                <a:schemeClr val="dk1"/>
              </a:buClr>
              <a:buSzPts val="2800"/>
              <a:buNone/>
            </a:pPr>
            <a:r>
              <a:t/>
            </a:r>
            <a:endParaRPr sz="2400">
              <a:solidFill>
                <a:srgbClr val="000000"/>
              </a:solidFill>
            </a:endParaRPr>
          </a:p>
          <a:p>
            <a:pPr indent="0" lvl="0" marL="0" rtl="0" algn="l">
              <a:lnSpc>
                <a:spcPct val="90000"/>
              </a:lnSpc>
              <a:spcBef>
                <a:spcPts val="1000"/>
              </a:spcBef>
              <a:spcAft>
                <a:spcPts val="0"/>
              </a:spcAft>
              <a:buClr>
                <a:schemeClr val="dk1"/>
              </a:buClr>
              <a:buSzPts val="2800"/>
              <a:buNone/>
            </a:pPr>
            <a:r>
              <a:t/>
            </a:r>
            <a:endParaRPr/>
          </a:p>
        </p:txBody>
      </p:sp>
      <p:pic>
        <p:nvPicPr>
          <p:cNvPr id="138" name="Google Shape;138;p8"/>
          <p:cNvPicPr preferRelativeResize="0"/>
          <p:nvPr/>
        </p:nvPicPr>
        <p:blipFill>
          <a:blip r:embed="rId3">
            <a:alphaModFix/>
          </a:blip>
          <a:stretch>
            <a:fillRect/>
          </a:stretch>
        </p:blipFill>
        <p:spPr>
          <a:xfrm>
            <a:off x="7243175" y="2067604"/>
            <a:ext cx="3994250" cy="399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i="1" lang="en-US"/>
              <a:t>Misunderstood Shark</a:t>
            </a:r>
            <a:br>
              <a:rPr b="1" i="1" lang="en-US"/>
            </a:br>
            <a:r>
              <a:rPr lang="en-US"/>
              <a:t>by  Ame Dyckman, illust. by Scott Magoon</a:t>
            </a:r>
            <a:endParaRPr b="1" i="1"/>
          </a:p>
        </p:txBody>
      </p:sp>
      <p:sp>
        <p:nvSpPr>
          <p:cNvPr id="144" name="Google Shape;144;p9"/>
          <p:cNvSpPr txBox="1"/>
          <p:nvPr>
            <p:ph idx="1" type="body"/>
          </p:nvPr>
        </p:nvSpPr>
        <p:spPr>
          <a:xfrm>
            <a:off x="5900525" y="2022175"/>
            <a:ext cx="5181600" cy="4567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t/>
            </a:r>
            <a:endParaRPr sz="2400">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en-US" sz="2300">
                <a:solidFill>
                  <a:srgbClr val="181818"/>
                </a:solidFill>
              </a:rPr>
              <a:t>The filming of an underwater TV show goes awry when the crew gets interrupted by a... SHARRRK! Poor Shark, he wasn't trying to scare them, he's just misunderstood! Then he's accused of trying to eat a fish. Will Shark ever catch a break? After all, he wasn't going to eat the fish, he was just showing it his new tooth! Or was he? With a surprise twist ending, our Misunderstood Shark will have kids rolling with laughter!</a:t>
            </a:r>
            <a:endParaRPr sz="2300">
              <a:solidFill>
                <a:srgbClr val="000000"/>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45" name="Google Shape;145;p9"/>
          <p:cNvPicPr preferRelativeResize="0"/>
          <p:nvPr/>
        </p:nvPicPr>
        <p:blipFill>
          <a:blip r:embed="rId3">
            <a:alphaModFix/>
          </a:blip>
          <a:stretch>
            <a:fillRect/>
          </a:stretch>
        </p:blipFill>
        <p:spPr>
          <a:xfrm>
            <a:off x="1352100" y="2022174"/>
            <a:ext cx="3474325" cy="440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2019-07-03T12:27:00Z</dcterms:created>
  <dc:creator>Scot Smith</dc:creator>
</cp:coreProperties>
</file>